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5.jpg" ContentType="image/jpeg"/>
  <Override PartName="/ppt/media/image16.jpg" ContentType="image/jpeg"/>
  <Override PartName="/ppt/media/image17.JPG" ContentType="image/jpeg"/>
  <Override PartName="/ppt/media/image18.JPG" ContentType="image/jpeg"/>
  <Override PartName="/ppt/media/image19.JPG" ContentType="image/jpeg"/>
  <Override PartName="/ppt/media/image20.JPG" ContentType="image/jpeg"/>
  <Override PartName="/ppt/media/image21.JPG" ContentType="image/jpeg"/>
  <Override PartName="/ppt/media/image22.JPG" ContentType="image/jpeg"/>
  <Override PartName="/ppt/media/image23.JPG" ContentType="image/jpeg"/>
  <Override PartName="/ppt/media/image24.JPG" ContentType="image/jpeg"/>
  <Override PartName="/ppt/media/image25.JPG" ContentType="image/jpeg"/>
  <Override PartName="/ppt/media/image26.JPG" ContentType="image/jpeg"/>
  <Override PartName="/ppt/media/image27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14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2" r:id="rId7"/>
    <p:sldId id="264" r:id="rId8"/>
    <p:sldId id="274" r:id="rId9"/>
    <p:sldId id="275" r:id="rId10"/>
    <p:sldId id="276" r:id="rId11"/>
    <p:sldId id="277" r:id="rId12"/>
    <p:sldId id="265" r:id="rId13"/>
    <p:sldId id="266" r:id="rId14"/>
    <p:sldId id="278" r:id="rId15"/>
    <p:sldId id="268" r:id="rId16"/>
    <p:sldId id="269" r:id="rId17"/>
    <p:sldId id="270" r:id="rId18"/>
    <p:sldId id="271" r:id="rId19"/>
    <p:sldId id="272" r:id="rId20"/>
    <p:sldId id="279" r:id="rId21"/>
    <p:sldId id="260" r:id="rId22"/>
    <p:sldId id="267" r:id="rId23"/>
    <p:sldId id="273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3F0DB2A7-A169-40C1-AB18-32674F3280E3}">
          <p14:sldIdLst>
            <p14:sldId id="256"/>
            <p14:sldId id="257"/>
            <p14:sldId id="258"/>
            <p14:sldId id="259"/>
            <p14:sldId id="262"/>
            <p14:sldId id="264"/>
            <p14:sldId id="274"/>
            <p14:sldId id="275"/>
            <p14:sldId id="276"/>
            <p14:sldId id="277"/>
            <p14:sldId id="265"/>
            <p14:sldId id="266"/>
            <p14:sldId id="278"/>
            <p14:sldId id="268"/>
            <p14:sldId id="269"/>
            <p14:sldId id="270"/>
            <p14:sldId id="271"/>
            <p14:sldId id="272"/>
            <p14:sldId id="279"/>
            <p14:sldId id="260"/>
            <p14:sldId id="267"/>
            <p14:sldId id="27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12" autoAdjust="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outlineViewPr>
    <p:cViewPr>
      <p:scale>
        <a:sx n="33" d="100"/>
        <a:sy n="33" d="100"/>
      </p:scale>
      <p:origin x="0" y="-252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BA534-4364-49AC-A2F6-FE991F9FED0D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90860-F6D5-4497-9357-6280D9B58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4260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90860-F6D5-4497-9357-6280D9B58E50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3838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6391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4618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4709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it-IT"/>
              <a:t>Modifica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4821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7023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9620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3565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74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6333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A09CA4-141A-426F-951A-E080350072E6}" type="datetimeFigureOut">
              <a:rPr kumimoji="0" lang="it-IT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31/10/2018</a:t>
            </a:fld>
            <a:endParaRPr kumimoji="0" lang="it-IT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6E0185-0CAC-4519-B9F2-90CFC5F80A39}" type="slidenum">
              <a:rPr kumimoji="0" lang="it-IT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5886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7537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6527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9313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1157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490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6897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2596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937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51924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AA09CA4-141A-426F-951A-E080350072E6}" type="datetimeFigureOut">
              <a:rPr lang="it-IT" smtClean="0"/>
              <a:t>31/10/2018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E0185-0CAC-4519-B9F2-90CFC5F80A3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09550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>
            <a:extLst>
              <a:ext uri="{FF2B5EF4-FFF2-40B4-BE49-F238E27FC236}">
                <a16:creationId xmlns:a16="http://schemas.microsoft.com/office/drawing/2014/main" id="{1C5CE6F8-4AF6-4C04-B49C-935789EAB5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94665" y="6115472"/>
            <a:ext cx="6446906" cy="1485055"/>
          </a:xfrm>
        </p:spPr>
        <p:txBody>
          <a:bodyPr>
            <a:normAutofit/>
          </a:bodyPr>
          <a:lstStyle/>
          <a:p>
            <a:r>
              <a:rPr lang="it-IT" sz="2400" dirty="0">
                <a:solidFill>
                  <a:schemeClr val="tx1"/>
                </a:solidFill>
              </a:rPr>
              <a:t>management ticket system</a:t>
            </a:r>
          </a:p>
          <a:p>
            <a:endParaRPr lang="it-IT" sz="18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88EEDDE1-F6A3-45DA-BBB3-B50D8F5380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778" y="233219"/>
            <a:ext cx="7100711" cy="568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077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239" y="361537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it-IT">
                <a:solidFill>
                  <a:srgbClr val="FFFFFF"/>
                </a:solidFill>
              </a:rPr>
              <a:t>Front-End – Web Application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1AAE2D0-8E4F-461A-9E82-508AD8B083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131" y="2571527"/>
            <a:ext cx="3855304" cy="3924936"/>
          </a:xfrm>
        </p:spPr>
        <p:txBody>
          <a:bodyPr>
            <a:normAutofit/>
          </a:bodyPr>
          <a:lstStyle/>
          <a:p>
            <a:r>
              <a:rPr lang="it-IT"/>
              <a:t>Il sistema offre un sito web in cui sono elencati tutti i prossimi eventi per cui è possibile acquistare un biglietto.</a:t>
            </a:r>
            <a:endParaRPr lang="it-IT" dirty="0"/>
          </a:p>
        </p:txBody>
      </p:sp>
      <p:pic>
        <p:nvPicPr>
          <p:cNvPr id="4" name="Immagine 3" descr="Immagine che contiene monitor, screenshot, schermo&#10;&#10;Descrizione generata con affidabilità elevata">
            <a:extLst>
              <a:ext uri="{FF2B5EF4-FFF2-40B4-BE49-F238E27FC236}">
                <a16:creationId xmlns:a16="http://schemas.microsoft.com/office/drawing/2014/main" id="{31CBDE77-9AD9-4C9B-9A47-C64E2DEAE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565" y="2571527"/>
            <a:ext cx="5950047" cy="4000623"/>
          </a:xfrm>
          <a:prstGeom prst="rect">
            <a:avLst/>
          </a:prstGeom>
        </p:spPr>
      </p:pic>
      <p:sp>
        <p:nvSpPr>
          <p:cNvPr id="20" name="Titolo 1">
            <a:extLst>
              <a:ext uri="{FF2B5EF4-FFF2-40B4-BE49-F238E27FC236}">
                <a16:creationId xmlns:a16="http://schemas.microsoft.com/office/drawing/2014/main" id="{FB3B8E74-8F51-45E1-A2E7-84FE85E42DA6}"/>
              </a:ext>
            </a:extLst>
          </p:cNvPr>
          <p:cNvSpPr txBox="1">
            <a:spLocks/>
          </p:cNvSpPr>
          <p:nvPr/>
        </p:nvSpPr>
        <p:spPr>
          <a:xfrm>
            <a:off x="2334884" y="1061802"/>
            <a:ext cx="894752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Funzionalità</a:t>
            </a:r>
          </a:p>
        </p:txBody>
      </p:sp>
    </p:spTree>
    <p:extLst>
      <p:ext uri="{BB962C8B-B14F-4D97-AF65-F5344CB8AC3E}">
        <p14:creationId xmlns:p14="http://schemas.microsoft.com/office/powerpoint/2010/main" val="27882942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239" y="361537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it-IT" dirty="0">
                <a:solidFill>
                  <a:srgbClr val="FFFFFF"/>
                </a:solidFill>
              </a:rPr>
              <a:t>Front-End – Web Application</a:t>
            </a: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1AAE2D0-8E4F-461A-9E82-508AD8B083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677" y="2528939"/>
            <a:ext cx="3134698" cy="4086284"/>
          </a:xfrm>
        </p:spPr>
        <p:txBody>
          <a:bodyPr>
            <a:normAutofit/>
          </a:bodyPr>
          <a:lstStyle/>
          <a:p>
            <a:r>
              <a:rPr lang="it-IT" dirty="0"/>
              <a:t>Un Cliente, al fine di procedere con l’acquisto, deve preventivamente registrarsi presso il sistema, per ottenere un account. In fase di registrazione l’utente specifica i propri dati anagrafici, una login ed una password. </a:t>
            </a:r>
          </a:p>
        </p:txBody>
      </p:sp>
      <p:pic>
        <p:nvPicPr>
          <p:cNvPr id="5" name="Immagine 4" descr="Immagine che contiene screenshot&#10;&#10;Descrizione generata con affidabilità molto elevata">
            <a:extLst>
              <a:ext uri="{FF2B5EF4-FFF2-40B4-BE49-F238E27FC236}">
                <a16:creationId xmlns:a16="http://schemas.microsoft.com/office/drawing/2014/main" id="{2F986F36-1D9D-490E-B3FE-81310DE6D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050" y="2528939"/>
            <a:ext cx="3654011" cy="4086284"/>
          </a:xfrm>
          <a:prstGeom prst="rect">
            <a:avLst/>
          </a:prstGeom>
        </p:spPr>
      </p:pic>
      <p:pic>
        <p:nvPicPr>
          <p:cNvPr id="9" name="Immagine 8" descr="Immagine che contiene screenshot&#10;&#10;Descrizione generata con affidabilità molto elevata">
            <a:extLst>
              <a:ext uri="{FF2B5EF4-FFF2-40B4-BE49-F238E27FC236}">
                <a16:creationId xmlns:a16="http://schemas.microsoft.com/office/drawing/2014/main" id="{1873841E-0F17-42C7-B2A8-61F5664339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601" y="2528939"/>
            <a:ext cx="3654011" cy="4086284"/>
          </a:xfrm>
          <a:prstGeom prst="rect">
            <a:avLst/>
          </a:prstGeom>
        </p:spPr>
      </p:pic>
      <p:sp>
        <p:nvSpPr>
          <p:cNvPr id="13" name="Titolo 1">
            <a:extLst>
              <a:ext uri="{FF2B5EF4-FFF2-40B4-BE49-F238E27FC236}">
                <a16:creationId xmlns:a16="http://schemas.microsoft.com/office/drawing/2014/main" id="{96BB820D-E636-4AB0-A036-165BE130F077}"/>
              </a:ext>
            </a:extLst>
          </p:cNvPr>
          <p:cNvSpPr txBox="1">
            <a:spLocks/>
          </p:cNvSpPr>
          <p:nvPr/>
        </p:nvSpPr>
        <p:spPr>
          <a:xfrm>
            <a:off x="2334884" y="1061802"/>
            <a:ext cx="894752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Funzionalità</a:t>
            </a:r>
          </a:p>
        </p:txBody>
      </p:sp>
    </p:spTree>
    <p:extLst>
      <p:ext uri="{BB962C8B-B14F-4D97-AF65-F5344CB8AC3E}">
        <p14:creationId xmlns:p14="http://schemas.microsoft.com/office/powerpoint/2010/main" val="3758657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239" y="361537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it-IT">
                <a:solidFill>
                  <a:srgbClr val="FFFFFF"/>
                </a:solidFill>
              </a:rPr>
              <a:t>Front-End – Web Application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1AAE2D0-8E4F-461A-9E82-508AD8B083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89" y="2522497"/>
            <a:ext cx="3855304" cy="3973966"/>
          </a:xfrm>
        </p:spPr>
        <p:txBody>
          <a:bodyPr>
            <a:normAutofit/>
          </a:bodyPr>
          <a:lstStyle/>
          <a:p>
            <a:r>
              <a:rPr lang="it-IT" dirty="0"/>
              <a:t>Dopo la fase di autenticazione, l’utente ha la possibilità di selezionare un evento per cui sono disponibili posti, specificando il numero di biglietti desiderati.</a:t>
            </a:r>
          </a:p>
        </p:txBody>
      </p:sp>
      <p:pic>
        <p:nvPicPr>
          <p:cNvPr id="6" name="Immagine 5" descr="Immagine che contiene screenshot&#10;&#10;Descrizione generata con affidabilità molto elevata">
            <a:extLst>
              <a:ext uri="{FF2B5EF4-FFF2-40B4-BE49-F238E27FC236}">
                <a16:creationId xmlns:a16="http://schemas.microsoft.com/office/drawing/2014/main" id="{EA45C7F0-A9C2-4743-BB8A-57A43D475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881" y="2522497"/>
            <a:ext cx="6607731" cy="4098683"/>
          </a:xfrm>
          <a:prstGeom prst="rect">
            <a:avLst/>
          </a:prstGeom>
        </p:spPr>
      </p:pic>
      <p:sp>
        <p:nvSpPr>
          <p:cNvPr id="13" name="Titolo 1">
            <a:extLst>
              <a:ext uri="{FF2B5EF4-FFF2-40B4-BE49-F238E27FC236}">
                <a16:creationId xmlns:a16="http://schemas.microsoft.com/office/drawing/2014/main" id="{4D9F774C-B319-4993-B3B9-97936E82DA2B}"/>
              </a:ext>
            </a:extLst>
          </p:cNvPr>
          <p:cNvSpPr txBox="1">
            <a:spLocks/>
          </p:cNvSpPr>
          <p:nvPr/>
        </p:nvSpPr>
        <p:spPr>
          <a:xfrm>
            <a:off x="2334884" y="1061802"/>
            <a:ext cx="894752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Funzionalità</a:t>
            </a:r>
          </a:p>
        </p:txBody>
      </p:sp>
    </p:spTree>
    <p:extLst>
      <p:ext uri="{BB962C8B-B14F-4D97-AF65-F5344CB8AC3E}">
        <p14:creationId xmlns:p14="http://schemas.microsoft.com/office/powerpoint/2010/main" val="22700859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239" y="361537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it-IT">
                <a:solidFill>
                  <a:srgbClr val="FFFFFF"/>
                </a:solidFill>
              </a:rPr>
              <a:t>Front-End – Web Application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1AAE2D0-8E4F-461A-9E82-508AD8B083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567" y="2408118"/>
            <a:ext cx="6112714" cy="4327442"/>
          </a:xfrm>
        </p:spPr>
        <p:txBody>
          <a:bodyPr>
            <a:normAutofit/>
          </a:bodyPr>
          <a:lstStyle/>
          <a:p>
            <a:r>
              <a:rPr lang="it-IT" dirty="0"/>
              <a:t>Dopo aver inserito i dati della carta di credito, il sistema ne controlla la validità, appoggiandosi ad un servizio esterno offerto da una banca. Qualora il pagamento vada a buon fine, il sistema restituisce al cliente un codice QR univoco che ne permetterà il riconoscimento all’ingresso dell’evento.</a:t>
            </a:r>
          </a:p>
        </p:txBody>
      </p:sp>
      <p:pic>
        <p:nvPicPr>
          <p:cNvPr id="4" name="Immagine 3" descr="Immagine che contiene screenshot&#10;&#10;Descrizione generata con affidabilità molto elevata">
            <a:extLst>
              <a:ext uri="{FF2B5EF4-FFF2-40B4-BE49-F238E27FC236}">
                <a16:creationId xmlns:a16="http://schemas.microsoft.com/office/drawing/2014/main" id="{441333D4-0EBF-4CFF-92C9-EB6EAB68DA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46" y="2408117"/>
            <a:ext cx="4089766" cy="4327443"/>
          </a:xfrm>
          <a:prstGeom prst="rect">
            <a:avLst/>
          </a:prstGeom>
        </p:spPr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id="{D61FE4A7-5411-4CEF-BCCD-296887C030C4}"/>
              </a:ext>
            </a:extLst>
          </p:cNvPr>
          <p:cNvSpPr txBox="1">
            <a:spLocks/>
          </p:cNvSpPr>
          <p:nvPr/>
        </p:nvSpPr>
        <p:spPr>
          <a:xfrm>
            <a:off x="2334884" y="1061802"/>
            <a:ext cx="894752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Funzionalità</a:t>
            </a:r>
          </a:p>
        </p:txBody>
      </p:sp>
    </p:spTree>
    <p:extLst>
      <p:ext uri="{BB962C8B-B14F-4D97-AF65-F5344CB8AC3E}">
        <p14:creationId xmlns:p14="http://schemas.microsoft.com/office/powerpoint/2010/main" val="25059486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239" y="361537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it-IT">
                <a:solidFill>
                  <a:srgbClr val="FFFFFF"/>
                </a:solidFill>
              </a:rPr>
              <a:t>Front-End – Web Application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1AAE2D0-8E4F-461A-9E82-508AD8B083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917" y="2608675"/>
            <a:ext cx="10498165" cy="3926328"/>
          </a:xfrm>
        </p:spPr>
        <p:txBody>
          <a:bodyPr>
            <a:normAutofit/>
          </a:bodyPr>
          <a:lstStyle/>
          <a:p>
            <a:r>
              <a:rPr lang="it-IT" dirty="0"/>
              <a:t>Il sistema permette, inoltre, di:</a:t>
            </a:r>
          </a:p>
          <a:p>
            <a:r>
              <a:rPr lang="it-IT" dirty="0"/>
              <a:t>Resettare la password, nel caso in cui l’utente l’abbia dimenticata;</a:t>
            </a:r>
          </a:p>
          <a:p>
            <a:r>
              <a:rPr lang="it-IT" dirty="0"/>
              <a:t>Cambiare la password, nel caso in cui l’utente per ragioni di sicurezza abbia la necessità di compiere tale azione;</a:t>
            </a:r>
          </a:p>
          <a:p>
            <a:r>
              <a:rPr lang="it-IT" dirty="0"/>
              <a:t>Ricercare un evento;</a:t>
            </a:r>
          </a:p>
          <a:p>
            <a:r>
              <a:rPr lang="it-IT" dirty="0"/>
              <a:t>Visualizzare gli eventi suddivisi per categorie;</a:t>
            </a:r>
          </a:p>
          <a:p>
            <a:r>
              <a:rPr lang="it-IT" dirty="0"/>
              <a:t>Aggiungere/eliminare un evento al/dal carrello;</a:t>
            </a:r>
          </a:p>
          <a:p>
            <a:r>
              <a:rPr lang="it-IT" dirty="0"/>
              <a:t>Visualizzare lo storico ordini;</a:t>
            </a:r>
          </a:p>
          <a:p>
            <a:r>
              <a:rPr lang="it-IT" dirty="0"/>
              <a:t>Visualizzare un riepilogo al momento dell’acquisto.</a:t>
            </a:r>
          </a:p>
          <a:p>
            <a:endParaRPr lang="it-IT" dirty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47857428-CC31-4BD9-84A4-CC6A7BAFDEB5}"/>
              </a:ext>
            </a:extLst>
          </p:cNvPr>
          <p:cNvSpPr txBox="1">
            <a:spLocks/>
          </p:cNvSpPr>
          <p:nvPr/>
        </p:nvSpPr>
        <p:spPr>
          <a:xfrm>
            <a:off x="2334884" y="1061802"/>
            <a:ext cx="894752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Funzionalità</a:t>
            </a:r>
          </a:p>
        </p:txBody>
      </p:sp>
    </p:spTree>
    <p:extLst>
      <p:ext uri="{BB962C8B-B14F-4D97-AF65-F5344CB8AC3E}">
        <p14:creationId xmlns:p14="http://schemas.microsoft.com/office/powerpoint/2010/main" val="2420397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239" y="361537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it-IT">
                <a:solidFill>
                  <a:srgbClr val="FFFFFF"/>
                </a:solidFill>
              </a:rPr>
              <a:t>Front-End – Web Application</a:t>
            </a:r>
            <a:endParaRPr lang="it-IT" dirty="0">
              <a:solidFill>
                <a:srgbClr val="FFFFFF"/>
              </a:solidFill>
            </a:endParaRPr>
          </a:p>
        </p:txBody>
      </p:sp>
      <p:pic>
        <p:nvPicPr>
          <p:cNvPr id="31" name="Immagine 30" descr="Immagine che contiene screenshot&#10;&#10;Descrizione generata con affidabilità molto elevata">
            <a:extLst>
              <a:ext uri="{FF2B5EF4-FFF2-40B4-BE49-F238E27FC236}">
                <a16:creationId xmlns:a16="http://schemas.microsoft.com/office/drawing/2014/main" id="{55FC9BCE-BC0B-4E2A-A679-48B157AF5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6" y="4765687"/>
            <a:ext cx="5901321" cy="1790476"/>
          </a:xfrm>
          <a:prstGeom prst="rect">
            <a:avLst/>
          </a:prstGeom>
        </p:spPr>
      </p:pic>
      <p:pic>
        <p:nvPicPr>
          <p:cNvPr id="33" name="Immagine 32" descr="Immagine che contiene testo&#10;&#10;Descrizione generata con affidabilità elevata">
            <a:extLst>
              <a:ext uri="{FF2B5EF4-FFF2-40B4-BE49-F238E27FC236}">
                <a16:creationId xmlns:a16="http://schemas.microsoft.com/office/drawing/2014/main" id="{BD93DA72-E388-4EAA-923F-DAF631CB6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052" y="2603230"/>
            <a:ext cx="5743575" cy="3952933"/>
          </a:xfrm>
          <a:prstGeom prst="rect">
            <a:avLst/>
          </a:prstGeom>
        </p:spPr>
      </p:pic>
      <p:pic>
        <p:nvPicPr>
          <p:cNvPr id="35" name="Immagine 34" descr="Immagine che contiene screenshot&#10;&#10;Descrizione generata con affidabilità molto elevata">
            <a:extLst>
              <a:ext uri="{FF2B5EF4-FFF2-40B4-BE49-F238E27FC236}">
                <a16:creationId xmlns:a16="http://schemas.microsoft.com/office/drawing/2014/main" id="{6D0215B5-80EB-4515-A45D-93466FC64B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652" y="2603230"/>
            <a:ext cx="2434727" cy="2117560"/>
          </a:xfrm>
          <a:prstGeom prst="rect">
            <a:avLst/>
          </a:prstGeom>
        </p:spPr>
      </p:pic>
      <p:sp>
        <p:nvSpPr>
          <p:cNvPr id="36" name="Titolo 1">
            <a:extLst>
              <a:ext uri="{FF2B5EF4-FFF2-40B4-BE49-F238E27FC236}">
                <a16:creationId xmlns:a16="http://schemas.microsoft.com/office/drawing/2014/main" id="{4A75E142-1828-43A3-81DB-983A2C36DE8B}"/>
              </a:ext>
            </a:extLst>
          </p:cNvPr>
          <p:cNvSpPr txBox="1">
            <a:spLocks/>
          </p:cNvSpPr>
          <p:nvPr/>
        </p:nvSpPr>
        <p:spPr>
          <a:xfrm>
            <a:off x="2334884" y="1061802"/>
            <a:ext cx="894752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Funzionalità</a:t>
            </a:r>
          </a:p>
        </p:txBody>
      </p:sp>
    </p:spTree>
    <p:extLst>
      <p:ext uri="{BB962C8B-B14F-4D97-AF65-F5344CB8AC3E}">
        <p14:creationId xmlns:p14="http://schemas.microsoft.com/office/powerpoint/2010/main" val="2691471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239" y="361537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it-IT">
                <a:solidFill>
                  <a:srgbClr val="FFFFFF"/>
                </a:solidFill>
              </a:rPr>
              <a:t>Front-End – Web Application</a:t>
            </a:r>
            <a:endParaRPr lang="it-IT" dirty="0">
              <a:solidFill>
                <a:srgbClr val="FFFFFF"/>
              </a:solidFill>
            </a:endParaRPr>
          </a:p>
        </p:txBody>
      </p:sp>
      <p:pic>
        <p:nvPicPr>
          <p:cNvPr id="4" name="Immagine 3" descr="Immagine che contiene screenshot&#10;&#10;Descrizione generata con affidabilità molto elevata">
            <a:extLst>
              <a:ext uri="{FF2B5EF4-FFF2-40B4-BE49-F238E27FC236}">
                <a16:creationId xmlns:a16="http://schemas.microsoft.com/office/drawing/2014/main" id="{819E9682-472A-49E7-B7BD-4D2C68BD2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924" y="4991733"/>
            <a:ext cx="5972175" cy="1504730"/>
          </a:xfrm>
          <a:prstGeom prst="rect">
            <a:avLst/>
          </a:prstGeom>
        </p:spPr>
      </p:pic>
      <p:pic>
        <p:nvPicPr>
          <p:cNvPr id="6" name="Immagine 5" descr="Immagine che contiene screenshot&#10;&#10;Descrizione generata con affidabilità molto elevata">
            <a:extLst>
              <a:ext uri="{FF2B5EF4-FFF2-40B4-BE49-F238E27FC236}">
                <a16:creationId xmlns:a16="http://schemas.microsoft.com/office/drawing/2014/main" id="{A812AF40-D090-461E-ABBB-A5E96DA97D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88" y="2514866"/>
            <a:ext cx="5683348" cy="398159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E22195C-25C7-4FA1-80B6-9E6B539990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925" y="2514866"/>
            <a:ext cx="5972175" cy="2248162"/>
          </a:xfrm>
          <a:prstGeom prst="rect">
            <a:avLst/>
          </a:prstGeom>
        </p:spPr>
      </p:pic>
      <p:sp>
        <p:nvSpPr>
          <p:cNvPr id="16" name="Titolo 1">
            <a:extLst>
              <a:ext uri="{FF2B5EF4-FFF2-40B4-BE49-F238E27FC236}">
                <a16:creationId xmlns:a16="http://schemas.microsoft.com/office/drawing/2014/main" id="{55048AC6-68F6-443B-BE33-90C3E63BAE32}"/>
              </a:ext>
            </a:extLst>
          </p:cNvPr>
          <p:cNvSpPr txBox="1">
            <a:spLocks/>
          </p:cNvSpPr>
          <p:nvPr/>
        </p:nvSpPr>
        <p:spPr>
          <a:xfrm>
            <a:off x="2334884" y="1061802"/>
            <a:ext cx="894752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Funzionalità</a:t>
            </a:r>
          </a:p>
        </p:txBody>
      </p:sp>
    </p:spTree>
    <p:extLst>
      <p:ext uri="{BB962C8B-B14F-4D97-AF65-F5344CB8AC3E}">
        <p14:creationId xmlns:p14="http://schemas.microsoft.com/office/powerpoint/2010/main" val="10711398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239" y="361537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it-IT">
                <a:solidFill>
                  <a:srgbClr val="FFFFFF"/>
                </a:solidFill>
              </a:rPr>
              <a:t>Front-End – Web Application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16" name="Titolo 1">
            <a:extLst>
              <a:ext uri="{FF2B5EF4-FFF2-40B4-BE49-F238E27FC236}">
                <a16:creationId xmlns:a16="http://schemas.microsoft.com/office/drawing/2014/main" id="{55048AC6-68F6-443B-BE33-90C3E63BAE32}"/>
              </a:ext>
            </a:extLst>
          </p:cNvPr>
          <p:cNvSpPr txBox="1">
            <a:spLocks/>
          </p:cNvSpPr>
          <p:nvPr/>
        </p:nvSpPr>
        <p:spPr>
          <a:xfrm>
            <a:off x="2334884" y="1061802"/>
            <a:ext cx="894752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Funzionalità</a:t>
            </a: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F1533560-5CCD-4F93-BF5A-14D53C5746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917" y="2608675"/>
            <a:ext cx="10498165" cy="3926328"/>
          </a:xfrm>
        </p:spPr>
        <p:txBody>
          <a:bodyPr>
            <a:normAutofit/>
          </a:bodyPr>
          <a:lstStyle/>
          <a:p>
            <a:r>
              <a:rPr lang="it-IT" dirty="0"/>
              <a:t>Una particolare attenzione va fatta alla gestione del carrello. </a:t>
            </a:r>
          </a:p>
          <a:p>
            <a:r>
              <a:rPr lang="it-IT" dirty="0"/>
              <a:t>Come già espresso in precedenza è possibile aggiungere/eliminare un evento al/dal carrello. </a:t>
            </a:r>
          </a:p>
          <a:p>
            <a:r>
              <a:rPr lang="it-IT" dirty="0"/>
              <a:t>Inoltre, è stato previsto un timer per ogni evento di 10 minuti:</a:t>
            </a:r>
          </a:p>
          <a:p>
            <a:r>
              <a:rPr lang="it-IT" dirty="0"/>
              <a:t>Entro i 10 minuti previsti, è possibile acquistare i biglietti relativi a ciascun evento;</a:t>
            </a:r>
          </a:p>
          <a:p>
            <a:r>
              <a:rPr lang="it-IT" dirty="0"/>
              <a:t>Oltre i 10 minuti previsti, i biglietti relativi a ciascun evento verranno rimossi automaticamente.</a:t>
            </a:r>
          </a:p>
        </p:txBody>
      </p:sp>
    </p:spTree>
    <p:extLst>
      <p:ext uri="{BB962C8B-B14F-4D97-AF65-F5344CB8AC3E}">
        <p14:creationId xmlns:p14="http://schemas.microsoft.com/office/powerpoint/2010/main" val="8618638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239" y="361537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it-IT">
                <a:solidFill>
                  <a:srgbClr val="FFFFFF"/>
                </a:solidFill>
              </a:rPr>
              <a:t>Front-End – Web Application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16" name="Titolo 1">
            <a:extLst>
              <a:ext uri="{FF2B5EF4-FFF2-40B4-BE49-F238E27FC236}">
                <a16:creationId xmlns:a16="http://schemas.microsoft.com/office/drawing/2014/main" id="{55048AC6-68F6-443B-BE33-90C3E63BAE32}"/>
              </a:ext>
            </a:extLst>
          </p:cNvPr>
          <p:cNvSpPr txBox="1">
            <a:spLocks/>
          </p:cNvSpPr>
          <p:nvPr/>
        </p:nvSpPr>
        <p:spPr>
          <a:xfrm>
            <a:off x="2334884" y="1061802"/>
            <a:ext cx="894752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Architettura</a:t>
            </a: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6FFA47DB-47B2-47B1-94D8-2EB5D1267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917" y="2587999"/>
            <a:ext cx="10498165" cy="3926328"/>
          </a:xfrm>
        </p:spPr>
        <p:txBody>
          <a:bodyPr>
            <a:normAutofit fontScale="92500" lnSpcReduction="20000"/>
          </a:bodyPr>
          <a:lstStyle/>
          <a:p>
            <a:r>
              <a:rPr lang="it-IT" dirty="0"/>
              <a:t>L’architettura MVC è un insieme di regole per strutturare un sito-web dinamico.</a:t>
            </a:r>
          </a:p>
          <a:p>
            <a:r>
              <a:rPr lang="it-IT" dirty="0"/>
              <a:t>Queste regole complicano la struttura del sito, ma promettono di semplificare le operazioni successive di mantenimento e aggiornamento.</a:t>
            </a:r>
          </a:p>
          <a:p>
            <a:r>
              <a:rPr lang="it-IT" dirty="0"/>
              <a:t>L’architettura MVC si basa su tre componenti principali:</a:t>
            </a:r>
          </a:p>
          <a:p>
            <a:r>
              <a:rPr lang="it-IT" dirty="0"/>
              <a:t>Model (M):</a:t>
            </a:r>
          </a:p>
          <a:p>
            <a:r>
              <a:rPr lang="it-IT" dirty="0"/>
              <a:t>rappresenta lo stato della nostra applicazione web (data-base, file, informazioni di sessione, etc.)</a:t>
            </a:r>
          </a:p>
          <a:p>
            <a:r>
              <a:rPr lang="it-IT" dirty="0"/>
              <a:t>View (V):</a:t>
            </a:r>
          </a:p>
          <a:p>
            <a:r>
              <a:rPr lang="it-IT" dirty="0"/>
              <a:t>sono una serie di “viste” interfacce utente del modello</a:t>
            </a:r>
          </a:p>
          <a:p>
            <a:r>
              <a:rPr lang="it-IT" dirty="0"/>
              <a:t>Controller (C): </a:t>
            </a:r>
          </a:p>
          <a:p>
            <a:r>
              <a:rPr lang="it-IT" dirty="0"/>
              <a:t>una serie di applicazioni che racchiudono la logica applicativa del nostro sito, attraverso delle modifiche al modello. 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01221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239" y="361537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it-IT">
                <a:solidFill>
                  <a:srgbClr val="FFFFFF"/>
                </a:solidFill>
              </a:rPr>
              <a:t>Front-End – Web Application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16" name="Titolo 1">
            <a:extLst>
              <a:ext uri="{FF2B5EF4-FFF2-40B4-BE49-F238E27FC236}">
                <a16:creationId xmlns:a16="http://schemas.microsoft.com/office/drawing/2014/main" id="{55048AC6-68F6-443B-BE33-90C3E63BAE32}"/>
              </a:ext>
            </a:extLst>
          </p:cNvPr>
          <p:cNvSpPr txBox="1">
            <a:spLocks/>
          </p:cNvSpPr>
          <p:nvPr/>
        </p:nvSpPr>
        <p:spPr>
          <a:xfrm>
            <a:off x="2334884" y="1061802"/>
            <a:ext cx="894752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Versioning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+mj-ea"/>
              <a:cs typeface="+mj-cs"/>
            </a:endParaRPr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DBA696F9-5C5B-485F-851B-625F076AAC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917" y="2608675"/>
            <a:ext cx="10498165" cy="3926328"/>
          </a:xfrm>
        </p:spPr>
        <p:txBody>
          <a:bodyPr>
            <a:normAutofit fontScale="92500" lnSpcReduction="20000"/>
          </a:bodyPr>
          <a:lstStyle/>
          <a:p>
            <a:r>
              <a:rPr lang="it-IT" dirty="0"/>
              <a:t>Il controllo di versione è una tecnologia che ogni buon programmatore dovrebbe utilizzare. L’obiettivo fondamentale di tutti i software che si occupano del controllo di versione è permettere a diversi sviluppatori di lavorare contemporaneamente su diversi file o addirittura sullo stesso file, automatizzando compiti come:</a:t>
            </a:r>
          </a:p>
          <a:p>
            <a:r>
              <a:rPr lang="it-IT" dirty="0"/>
              <a:t>tenere traccia di chi sta modificando che cosa</a:t>
            </a:r>
          </a:p>
          <a:p>
            <a:r>
              <a:rPr lang="it-IT" dirty="0"/>
              <a:t>unire le modifiche una volta complete</a:t>
            </a:r>
          </a:p>
          <a:p>
            <a:r>
              <a:rPr lang="it-IT" dirty="0"/>
              <a:t>segnalare eventuali conflitti</a:t>
            </a:r>
          </a:p>
          <a:p>
            <a:r>
              <a:rPr lang="it-IT" dirty="0"/>
              <a:t>tenere una copia di ogni precedente versione e fare in modo che sia facilmente recuperabile</a:t>
            </a:r>
          </a:p>
          <a:p>
            <a:r>
              <a:rPr lang="it-IT" dirty="0"/>
              <a:t>Nella fase di costruzione del processo di sviluppo di software, un ruolo fondamentale è quindi rappresentato dalla gestione del codice sorgente.</a:t>
            </a:r>
          </a:p>
          <a:p>
            <a:r>
              <a:rPr lang="it-IT" dirty="0"/>
              <a:t>Uno degli strumenti più diffusi per la gestione del codice sorgente è </a:t>
            </a:r>
            <a:r>
              <a:rPr lang="it-IT" dirty="0" err="1"/>
              <a:t>Subversion</a:t>
            </a:r>
            <a:r>
              <a:rPr lang="it-IT" dirty="0"/>
              <a:t>, a cui ci si riferisce frequentemente con l’acronimo SVN.</a:t>
            </a: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056204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 anchor="ctr">
            <a:normAutofit/>
          </a:bodyPr>
          <a:lstStyle/>
          <a:p>
            <a:r>
              <a:rPr lang="it-IT" dirty="0">
                <a:solidFill>
                  <a:srgbClr val="FFFFFF"/>
                </a:solidFill>
              </a:rPr>
              <a:t>Cos’è EM 17?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9C17F82-7B4A-4F4D-9198-D7C0B8755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763520"/>
            <a:ext cx="8946541" cy="3484879"/>
          </a:xfrm>
        </p:spPr>
        <p:txBody>
          <a:bodyPr>
            <a:normAutofit/>
          </a:bodyPr>
          <a:lstStyle/>
          <a:p>
            <a:r>
              <a:rPr lang="it-IT" dirty="0">
                <a:latin typeface="+mn-lt"/>
                <a:cs typeface="Arial" panose="020B0604020202020204" pitchFamily="34" charset="0"/>
              </a:rPr>
              <a:t>‘EM 17’ è un sistema informativo realizzato finalizzato a gestire eventi che coinvolgono una grande partecipazione di pubblico . </a:t>
            </a:r>
          </a:p>
          <a:p>
            <a:r>
              <a:rPr lang="it-IT" dirty="0">
                <a:latin typeface="+mn-lt"/>
                <a:cs typeface="Arial" panose="020B0604020202020204" pitchFamily="34" charset="0"/>
              </a:rPr>
              <a:t>Il sistema distribuito presenta una parte di back office per la gestione degli eventi da parte degli amministratori</a:t>
            </a:r>
          </a:p>
          <a:p>
            <a:r>
              <a:rPr lang="it-IT" dirty="0">
                <a:latin typeface="+mn-lt"/>
                <a:cs typeface="Arial" panose="020B0604020202020204" pitchFamily="34" charset="0"/>
              </a:rPr>
              <a:t>Il front-end per l’acquisto di un evento da parte di un utente finale</a:t>
            </a:r>
          </a:p>
          <a:p>
            <a:r>
              <a:rPr lang="it-IT" dirty="0">
                <a:latin typeface="+mn-lt"/>
                <a:cs typeface="Arial" panose="020B0604020202020204" pitchFamily="34" charset="0"/>
              </a:rPr>
              <a:t>Ed un Client su dispositivo mobile utilizzata da controllori per verificare la validità degli accessi.</a:t>
            </a:r>
          </a:p>
          <a:p>
            <a:endParaRPr lang="it-IT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4DD1600-6743-46AD-BB39-CD694782C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51" y="179987"/>
            <a:ext cx="2407532" cy="192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370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F2A6C73-C15C-445F-8653-74350304C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 anchor="ctr">
            <a:normAutofit/>
          </a:bodyPr>
          <a:lstStyle/>
          <a:p>
            <a:r>
              <a:rPr lang="it-IT" dirty="0">
                <a:solidFill>
                  <a:srgbClr val="FFFFFF"/>
                </a:solidFill>
              </a:rPr>
              <a:t>Applicazione Android – Security System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9680DEC-14DA-4951-BEDD-A38E6B9E4F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763520"/>
            <a:ext cx="8946541" cy="3484879"/>
          </a:xfrm>
        </p:spPr>
        <p:txBody>
          <a:bodyPr>
            <a:normAutofit/>
          </a:bodyPr>
          <a:lstStyle/>
          <a:p>
            <a:r>
              <a:rPr lang="it-IT" dirty="0"/>
              <a:t>Nell’ultima fase , una volta che l’utente finale ha finalizzato l’acquisto , riceverà un </a:t>
            </a:r>
            <a:r>
              <a:rPr lang="it-IT" dirty="0" err="1"/>
              <a:t>Qr</a:t>
            </a:r>
            <a:r>
              <a:rPr lang="it-IT" dirty="0"/>
              <a:t>-code , che dovrà presentare all’entrata dell’evento. </a:t>
            </a:r>
            <a:r>
              <a:rPr lang="it-IT" dirty="0" err="1"/>
              <a:t>Un’addetto</a:t>
            </a:r>
            <a:r>
              <a:rPr lang="it-IT" dirty="0"/>
              <a:t> alla security tramite l’utilizzo dell’applicazione </a:t>
            </a:r>
            <a:r>
              <a:rPr lang="it-IT" dirty="0" err="1"/>
              <a:t>android</a:t>
            </a:r>
            <a:r>
              <a:rPr lang="it-IT" dirty="0"/>
              <a:t> con </a:t>
            </a:r>
            <a:r>
              <a:rPr lang="it-IT" dirty="0" err="1"/>
              <a:t>archittettura</a:t>
            </a:r>
            <a:r>
              <a:rPr lang="it-IT" dirty="0"/>
              <a:t> client server, eseguirà il controllo del biglietto , potendolo cancellare in un secondo momento per rieseguire un nuovo </a:t>
            </a:r>
            <a:r>
              <a:rPr lang="it-IT" dirty="0" err="1"/>
              <a:t>Scan</a:t>
            </a:r>
            <a:r>
              <a:rPr lang="it-IT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81969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95895DE-16AD-4DC4-A564-9C0A063C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 anchor="ctr">
            <a:norm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Android Application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FFE49AD-512D-400C-BD78-76857755A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414016"/>
            <a:ext cx="8946541" cy="427939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it-IT" dirty="0"/>
              <a:t>L’applicazione è stata sviluppata con l’IDE Android Studio, dove la logica effettiva è gestita attraverso l’utilizzo delle API sviluppate in PHP ed ospitate da un server web &lt;&lt;nome&gt;&gt;,  che utilizza il protocollo di comunicazione JSON.  </a:t>
            </a:r>
          </a:p>
        </p:txBody>
      </p:sp>
    </p:spTree>
    <p:extLst>
      <p:ext uri="{BB962C8B-B14F-4D97-AF65-F5344CB8AC3E}">
        <p14:creationId xmlns:p14="http://schemas.microsoft.com/office/powerpoint/2010/main" val="3802205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95895DE-16AD-4DC4-A564-9C0A063C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312" y="452718"/>
            <a:ext cx="8947522" cy="1400530"/>
          </a:xfrm>
        </p:spPr>
        <p:txBody>
          <a:bodyPr anchor="ctr">
            <a:norm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Android Application </a:t>
            </a:r>
          </a:p>
        </p:txBody>
      </p:sp>
      <p:pic>
        <p:nvPicPr>
          <p:cNvPr id="1026" name="Picture 2" descr="http://phppot.com/wp-content/uploads/2017/02/php-mysql-rest-api-for-android.png">
            <a:extLst>
              <a:ext uri="{FF2B5EF4-FFF2-40B4-BE49-F238E27FC236}">
                <a16:creationId xmlns:a16="http://schemas.microsoft.com/office/drawing/2014/main" id="{02CB87BE-7C8A-49D6-9E54-CE213A7F8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64" y="2406648"/>
            <a:ext cx="9047270" cy="407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292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12AB4BB-13C6-4311-8E66-DA64701FA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31" y="910884"/>
            <a:ext cx="8947522" cy="140053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it-IT" dirty="0">
                <a:solidFill>
                  <a:srgbClr val="FFFFFF"/>
                </a:solidFill>
              </a:rPr>
              <a:t>Back Office – </a:t>
            </a:r>
            <a:r>
              <a:rPr lang="it-IT" dirty="0" err="1">
                <a:solidFill>
                  <a:srgbClr val="FFFFFF"/>
                </a:solidFill>
              </a:rPr>
              <a:t>Event</a:t>
            </a:r>
            <a:r>
              <a:rPr lang="it-IT" dirty="0">
                <a:solidFill>
                  <a:srgbClr val="FFFFFF"/>
                </a:solidFill>
              </a:rPr>
              <a:t> Manager</a:t>
            </a:r>
            <a:br>
              <a:rPr lang="it-IT" dirty="0">
                <a:solidFill>
                  <a:srgbClr val="FFFFFF"/>
                </a:solidFill>
              </a:rPr>
            </a:br>
            <a:r>
              <a:rPr lang="it-IT" dirty="0">
                <a:solidFill>
                  <a:srgbClr val="FFFFFF"/>
                </a:solidFill>
              </a:rPr>
              <a:t> 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525AFDC-710E-4B73-9C40-EF103D9BE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763520"/>
            <a:ext cx="8946541" cy="3484879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br>
              <a:rPr lang="en-US" sz="1700" cap="all" dirty="0"/>
            </a:br>
            <a:endParaRPr lang="it-IT" sz="17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B5E9678-6D92-499C-84A6-929F60D051D4}"/>
              </a:ext>
            </a:extLst>
          </p:cNvPr>
          <p:cNvSpPr txBox="1"/>
          <p:nvPr/>
        </p:nvSpPr>
        <p:spPr>
          <a:xfrm>
            <a:off x="2460252" y="2438931"/>
            <a:ext cx="7201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L’applicazione desktop permette la gestione degli eventi da parte degli amministratori, sfruttando le tipiche operazioni di CRUD ed inoltre si ha la facoltà di visualizzare informazioni statistiche inerenti agli utenti.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38179FB-B427-4B0A-9FA4-DB3B5C089C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867" y="3628485"/>
            <a:ext cx="6545257" cy="263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59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B7AFC00-75EE-4808-AC58-0C7CFC1F9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388" y="210619"/>
            <a:ext cx="8947522" cy="1400530"/>
          </a:xfrm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it-IT" dirty="0">
                <a:solidFill>
                  <a:srgbClr val="FFFFFF"/>
                </a:solidFill>
              </a:rPr>
              <a:t>Back Office – </a:t>
            </a:r>
            <a:r>
              <a:rPr lang="it-IT" dirty="0" err="1">
                <a:solidFill>
                  <a:srgbClr val="FFFFFF"/>
                </a:solidFill>
              </a:rPr>
              <a:t>Event</a:t>
            </a:r>
            <a:r>
              <a:rPr lang="it-IT" dirty="0">
                <a:solidFill>
                  <a:srgbClr val="FFFFFF"/>
                </a:solidFill>
              </a:rPr>
              <a:t> Manager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6D9D062-D6CF-4483-8CDD-312915E302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417" y="2957602"/>
            <a:ext cx="5324119" cy="3588914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600" dirty="0" err="1">
                <a:latin typeface="+mn-lt"/>
                <a:cs typeface="Arial" panose="020B0604020202020204" pitchFamily="34" charset="0"/>
              </a:rPr>
              <a:t>Operazioni</a:t>
            </a:r>
            <a:r>
              <a:rPr lang="en-US" sz="1600" dirty="0">
                <a:latin typeface="+mn-lt"/>
                <a:cs typeface="Arial" panose="020B0604020202020204" pitchFamily="34" charset="0"/>
              </a:rPr>
              <a:t> per la </a:t>
            </a:r>
            <a:r>
              <a:rPr lang="en-US" sz="1600" dirty="0" err="1">
                <a:latin typeface="+mn-lt"/>
                <a:cs typeface="Arial" panose="020B0604020202020204" pitchFamily="34" charset="0"/>
              </a:rPr>
              <a:t>gestione</a:t>
            </a:r>
            <a:r>
              <a:rPr lang="en-US" sz="16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+mn-lt"/>
                <a:cs typeface="Arial" panose="020B0604020202020204" pitchFamily="34" charset="0"/>
              </a:rPr>
              <a:t>degli</a:t>
            </a:r>
            <a:r>
              <a:rPr lang="en-US" sz="16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+mn-lt"/>
                <a:cs typeface="Arial" panose="020B0604020202020204" pitchFamily="34" charset="0"/>
              </a:rPr>
              <a:t>eventi</a:t>
            </a:r>
            <a:r>
              <a:rPr lang="en-US" sz="1600" dirty="0">
                <a:latin typeface="+mn-lt"/>
                <a:cs typeface="Arial" panose="020B0604020202020204" pitchFamily="34" charset="0"/>
              </a:rPr>
              <a:t> : </a:t>
            </a:r>
          </a:p>
          <a:p>
            <a:pPr algn="just">
              <a:lnSpc>
                <a:spcPct val="90000"/>
              </a:lnSpc>
              <a:buClr>
                <a:schemeClr val="tx1"/>
              </a:buClr>
            </a:pPr>
            <a:r>
              <a:rPr lang="en-US" sz="1600" dirty="0">
                <a:latin typeface="+mn-lt"/>
                <a:cs typeface="Arial" panose="020B0604020202020204" pitchFamily="34" charset="0"/>
              </a:rPr>
              <a:t>Search Event</a:t>
            </a:r>
          </a:p>
          <a:p>
            <a:pPr algn="just">
              <a:lnSpc>
                <a:spcPct val="90000"/>
              </a:lnSpc>
              <a:buClr>
                <a:schemeClr val="tx1"/>
              </a:buClr>
            </a:pPr>
            <a:r>
              <a:rPr lang="en-US" sz="1600" dirty="0">
                <a:latin typeface="+mn-lt"/>
                <a:cs typeface="Arial" panose="020B0604020202020204" pitchFamily="34" charset="0"/>
              </a:rPr>
              <a:t>Update Event</a:t>
            </a:r>
          </a:p>
          <a:p>
            <a:pPr algn="just">
              <a:lnSpc>
                <a:spcPct val="90000"/>
              </a:lnSpc>
              <a:buClr>
                <a:schemeClr val="tx1"/>
              </a:buClr>
            </a:pPr>
            <a:r>
              <a:rPr lang="en-US" sz="1600" dirty="0">
                <a:latin typeface="+mn-lt"/>
                <a:cs typeface="Arial" panose="020B0604020202020204" pitchFamily="34" charset="0"/>
              </a:rPr>
              <a:t>Delete Event</a:t>
            </a:r>
          </a:p>
          <a:p>
            <a:pPr algn="just">
              <a:lnSpc>
                <a:spcPct val="90000"/>
              </a:lnSpc>
              <a:buClr>
                <a:schemeClr val="tx1"/>
              </a:buClr>
            </a:pPr>
            <a:r>
              <a:rPr lang="en-US" sz="1600" dirty="0">
                <a:latin typeface="+mn-lt"/>
                <a:cs typeface="Arial" panose="020B0604020202020204" pitchFamily="34" charset="0"/>
              </a:rPr>
              <a:t>Add Event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D5713577-4BC4-4478-8CCD-94D0E2C94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466" y="2620635"/>
            <a:ext cx="7356338" cy="377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6898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47AEA421-5F29-4BA7-9360-2501B598792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7">
            <a:extLst>
              <a:ext uri="{FF2B5EF4-FFF2-40B4-BE49-F238E27FC236}">
                <a16:creationId xmlns:a16="http://schemas.microsoft.com/office/drawing/2014/main" id="{9348F0CB-4904-4DEF-BDD4-ADEC2DCCCBD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BB34D5F-2B87-438E-8236-69C6068D47A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" y="1762067"/>
            <a:ext cx="12192418" cy="5095933"/>
          </a:xfrm>
          <a:custGeom>
            <a:avLst/>
            <a:gdLst>
              <a:gd name="connsiteX0" fmla="*/ 1 w 12192418"/>
              <a:gd name="connsiteY0" fmla="*/ 0 h 5095933"/>
              <a:gd name="connsiteX1" fmla="*/ 71932 w 12192418"/>
              <a:gd name="connsiteY1" fmla="*/ 12261 h 5095933"/>
              <a:gd name="connsiteX2" fmla="*/ 282849 w 12192418"/>
              <a:gd name="connsiteY2" fmla="*/ 48343 h 5095933"/>
              <a:gd name="connsiteX3" fmla="*/ 436464 w 12192418"/>
              <a:gd name="connsiteY3" fmla="*/ 73565 h 5095933"/>
              <a:gd name="connsiteX4" fmla="*/ 619339 w 12192418"/>
              <a:gd name="connsiteY4" fmla="*/ 100188 h 5095933"/>
              <a:gd name="connsiteX5" fmla="*/ 836351 w 12192418"/>
              <a:gd name="connsiteY5" fmla="*/ 132066 h 5095933"/>
              <a:gd name="connsiteX6" fmla="*/ 1076528 w 12192418"/>
              <a:gd name="connsiteY6" fmla="*/ 165696 h 5095933"/>
              <a:gd name="connsiteX7" fmla="*/ 1347184 w 12192418"/>
              <a:gd name="connsiteY7" fmla="*/ 201077 h 5095933"/>
              <a:gd name="connsiteX8" fmla="*/ 1642223 w 12192418"/>
              <a:gd name="connsiteY8" fmla="*/ 238560 h 5095933"/>
              <a:gd name="connsiteX9" fmla="*/ 1962864 w 12192418"/>
              <a:gd name="connsiteY9" fmla="*/ 276043 h 5095933"/>
              <a:gd name="connsiteX10" fmla="*/ 2304232 w 12192418"/>
              <a:gd name="connsiteY10" fmla="*/ 314227 h 5095933"/>
              <a:gd name="connsiteX11" fmla="*/ 2672421 w 12192418"/>
              <a:gd name="connsiteY11" fmla="*/ 349608 h 5095933"/>
              <a:gd name="connsiteX12" fmla="*/ 3057678 w 12192418"/>
              <a:gd name="connsiteY12" fmla="*/ 383588 h 5095933"/>
              <a:gd name="connsiteX13" fmla="*/ 3464881 w 12192418"/>
              <a:gd name="connsiteY13" fmla="*/ 414415 h 5095933"/>
              <a:gd name="connsiteX14" fmla="*/ 3889152 w 12192418"/>
              <a:gd name="connsiteY14" fmla="*/ 443841 h 5095933"/>
              <a:gd name="connsiteX15" fmla="*/ 4331710 w 12192418"/>
              <a:gd name="connsiteY15" fmla="*/ 471515 h 5095933"/>
              <a:gd name="connsiteX16" fmla="*/ 4558476 w 12192418"/>
              <a:gd name="connsiteY16" fmla="*/ 481324 h 5095933"/>
              <a:gd name="connsiteX17" fmla="*/ 4790118 w 12192418"/>
              <a:gd name="connsiteY17" fmla="*/ 492183 h 5095933"/>
              <a:gd name="connsiteX18" fmla="*/ 5025418 w 12192418"/>
              <a:gd name="connsiteY18" fmla="*/ 502342 h 5095933"/>
              <a:gd name="connsiteX19" fmla="*/ 5261937 w 12192418"/>
              <a:gd name="connsiteY19" fmla="*/ 508998 h 5095933"/>
              <a:gd name="connsiteX20" fmla="*/ 5503332 w 12192418"/>
              <a:gd name="connsiteY20" fmla="*/ 514953 h 5095933"/>
              <a:gd name="connsiteX21" fmla="*/ 5747167 w 12192418"/>
              <a:gd name="connsiteY21" fmla="*/ 521259 h 5095933"/>
              <a:gd name="connsiteX22" fmla="*/ 5995877 w 12192418"/>
              <a:gd name="connsiteY22" fmla="*/ 525463 h 5095933"/>
              <a:gd name="connsiteX23" fmla="*/ 6247026 w 12192418"/>
              <a:gd name="connsiteY23" fmla="*/ 525463 h 5095933"/>
              <a:gd name="connsiteX24" fmla="*/ 6500613 w 12192418"/>
              <a:gd name="connsiteY24" fmla="*/ 527565 h 5095933"/>
              <a:gd name="connsiteX25" fmla="*/ 6756639 w 12192418"/>
              <a:gd name="connsiteY25" fmla="*/ 525463 h 5095933"/>
              <a:gd name="connsiteX26" fmla="*/ 7016322 w 12192418"/>
              <a:gd name="connsiteY26" fmla="*/ 521259 h 5095933"/>
              <a:gd name="connsiteX27" fmla="*/ 7276005 w 12192418"/>
              <a:gd name="connsiteY27" fmla="*/ 517406 h 5095933"/>
              <a:gd name="connsiteX28" fmla="*/ 7539345 w 12192418"/>
              <a:gd name="connsiteY28" fmla="*/ 508998 h 5095933"/>
              <a:gd name="connsiteX29" fmla="*/ 7805124 w 12192418"/>
              <a:gd name="connsiteY29" fmla="*/ 500241 h 5095933"/>
              <a:gd name="connsiteX30" fmla="*/ 8070903 w 12192418"/>
              <a:gd name="connsiteY30" fmla="*/ 490082 h 5095933"/>
              <a:gd name="connsiteX31" fmla="*/ 8339121 w 12192418"/>
              <a:gd name="connsiteY31" fmla="*/ 475719 h 5095933"/>
              <a:gd name="connsiteX32" fmla="*/ 8609776 w 12192418"/>
              <a:gd name="connsiteY32" fmla="*/ 458554 h 5095933"/>
              <a:gd name="connsiteX33" fmla="*/ 8881651 w 12192418"/>
              <a:gd name="connsiteY33" fmla="*/ 442089 h 5095933"/>
              <a:gd name="connsiteX34" fmla="*/ 9153526 w 12192418"/>
              <a:gd name="connsiteY34" fmla="*/ 421071 h 5095933"/>
              <a:gd name="connsiteX35" fmla="*/ 9429058 w 12192418"/>
              <a:gd name="connsiteY35" fmla="*/ 395849 h 5095933"/>
              <a:gd name="connsiteX36" fmla="*/ 9700933 w 12192418"/>
              <a:gd name="connsiteY36" fmla="*/ 370626 h 5095933"/>
              <a:gd name="connsiteX37" fmla="*/ 9977684 w 12192418"/>
              <a:gd name="connsiteY37" fmla="*/ 341551 h 5095933"/>
              <a:gd name="connsiteX38" fmla="*/ 10255655 w 12192418"/>
              <a:gd name="connsiteY38" fmla="*/ 309673 h 5095933"/>
              <a:gd name="connsiteX39" fmla="*/ 10529968 w 12192418"/>
              <a:gd name="connsiteY39" fmla="*/ 276043 h 5095933"/>
              <a:gd name="connsiteX40" fmla="*/ 10807939 w 12192418"/>
              <a:gd name="connsiteY40" fmla="*/ 236809 h 5095933"/>
              <a:gd name="connsiteX41" fmla="*/ 11084690 w 12192418"/>
              <a:gd name="connsiteY41" fmla="*/ 194772 h 5095933"/>
              <a:gd name="connsiteX42" fmla="*/ 11362661 w 12192418"/>
              <a:gd name="connsiteY42" fmla="*/ 153085 h 5095933"/>
              <a:gd name="connsiteX43" fmla="*/ 11639412 w 12192418"/>
              <a:gd name="connsiteY43" fmla="*/ 104392 h 5095933"/>
              <a:gd name="connsiteX44" fmla="*/ 11914945 w 12192418"/>
              <a:gd name="connsiteY44" fmla="*/ 54648 h 5095933"/>
              <a:gd name="connsiteX45" fmla="*/ 12191696 w 12192418"/>
              <a:gd name="connsiteY45" fmla="*/ 2452 h 5095933"/>
              <a:gd name="connsiteX46" fmla="*/ 12191696 w 12192418"/>
              <a:gd name="connsiteY46" fmla="*/ 2109542 h 5095933"/>
              <a:gd name="connsiteX47" fmla="*/ 12191999 w 12192418"/>
              <a:gd name="connsiteY47" fmla="*/ 2109542 h 5095933"/>
              <a:gd name="connsiteX48" fmla="*/ 12191999 w 12192418"/>
              <a:gd name="connsiteY48" fmla="*/ 2802467 h 5095933"/>
              <a:gd name="connsiteX49" fmla="*/ 12192418 w 12192418"/>
              <a:gd name="connsiteY49" fmla="*/ 2802467 h 5095933"/>
              <a:gd name="connsiteX50" fmla="*/ 12192418 w 12192418"/>
              <a:gd name="connsiteY50" fmla="*/ 5095933 h 5095933"/>
              <a:gd name="connsiteX51" fmla="*/ 1 w 12192418"/>
              <a:gd name="connsiteY51" fmla="*/ 5095933 h 5095933"/>
              <a:gd name="connsiteX52" fmla="*/ 1 w 12192418"/>
              <a:gd name="connsiteY52" fmla="*/ 4074529 h 5095933"/>
              <a:gd name="connsiteX53" fmla="*/ 0 w 12192418"/>
              <a:gd name="connsiteY53" fmla="*/ 4074529 h 5095933"/>
              <a:gd name="connsiteX54" fmla="*/ 0 w 12192418"/>
              <a:gd name="connsiteY54" fmla="*/ 2109542 h 5095933"/>
              <a:gd name="connsiteX55" fmla="*/ 1 w 12192418"/>
              <a:gd name="connsiteY55" fmla="*/ 2109542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192418" h="5095933">
                <a:moveTo>
                  <a:pt x="1" y="0"/>
                </a:moveTo>
                <a:lnTo>
                  <a:pt x="71932" y="12261"/>
                </a:lnTo>
                <a:lnTo>
                  <a:pt x="282849" y="48343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4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7"/>
                </a:lnTo>
                <a:lnTo>
                  <a:pt x="2672421" y="349608"/>
                </a:lnTo>
                <a:lnTo>
                  <a:pt x="3057678" y="383588"/>
                </a:lnTo>
                <a:lnTo>
                  <a:pt x="3464881" y="414415"/>
                </a:lnTo>
                <a:lnTo>
                  <a:pt x="3889152" y="443841"/>
                </a:lnTo>
                <a:lnTo>
                  <a:pt x="4331710" y="471515"/>
                </a:lnTo>
                <a:lnTo>
                  <a:pt x="4558476" y="481324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7" y="521259"/>
                </a:lnTo>
                <a:lnTo>
                  <a:pt x="5995877" y="525463"/>
                </a:lnTo>
                <a:lnTo>
                  <a:pt x="6247026" y="525463"/>
                </a:lnTo>
                <a:lnTo>
                  <a:pt x="6500613" y="527565"/>
                </a:lnTo>
                <a:lnTo>
                  <a:pt x="6756639" y="525463"/>
                </a:lnTo>
                <a:lnTo>
                  <a:pt x="7016322" y="521259"/>
                </a:lnTo>
                <a:lnTo>
                  <a:pt x="7276005" y="517406"/>
                </a:lnTo>
                <a:lnTo>
                  <a:pt x="7539345" y="508998"/>
                </a:lnTo>
                <a:lnTo>
                  <a:pt x="7805124" y="500241"/>
                </a:lnTo>
                <a:lnTo>
                  <a:pt x="8070903" y="490082"/>
                </a:lnTo>
                <a:lnTo>
                  <a:pt x="8339121" y="475719"/>
                </a:lnTo>
                <a:lnTo>
                  <a:pt x="8609776" y="458554"/>
                </a:lnTo>
                <a:lnTo>
                  <a:pt x="8881651" y="442089"/>
                </a:lnTo>
                <a:lnTo>
                  <a:pt x="9153526" y="421071"/>
                </a:lnTo>
                <a:lnTo>
                  <a:pt x="9429058" y="395849"/>
                </a:lnTo>
                <a:lnTo>
                  <a:pt x="9700933" y="370626"/>
                </a:lnTo>
                <a:lnTo>
                  <a:pt x="9977684" y="341551"/>
                </a:lnTo>
                <a:lnTo>
                  <a:pt x="10255655" y="309673"/>
                </a:lnTo>
                <a:lnTo>
                  <a:pt x="10529968" y="276043"/>
                </a:lnTo>
                <a:lnTo>
                  <a:pt x="10807939" y="236809"/>
                </a:lnTo>
                <a:lnTo>
                  <a:pt x="11084690" y="194772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109542"/>
                </a:lnTo>
                <a:lnTo>
                  <a:pt x="12191999" y="2109542"/>
                </a:lnTo>
                <a:lnTo>
                  <a:pt x="12191999" y="2802467"/>
                </a:lnTo>
                <a:lnTo>
                  <a:pt x="12192418" y="2802467"/>
                </a:lnTo>
                <a:lnTo>
                  <a:pt x="12192418" y="5095933"/>
                </a:lnTo>
                <a:lnTo>
                  <a:pt x="1" y="5095933"/>
                </a:lnTo>
                <a:lnTo>
                  <a:pt x="1" y="4074529"/>
                </a:lnTo>
                <a:lnTo>
                  <a:pt x="0" y="4074529"/>
                </a:lnTo>
                <a:lnTo>
                  <a:pt x="0" y="2109542"/>
                </a:lnTo>
                <a:lnTo>
                  <a:pt x="1" y="21095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583E1B8-79B3-49BB-8704-58E4AB1AF21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D9FFE89-85F9-4711-8680-FFD07F33D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264783"/>
            <a:ext cx="9252154" cy="1016654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it-IT" dirty="0">
                <a:solidFill>
                  <a:srgbClr val="FFFFFF"/>
                </a:solidFill>
              </a:rPr>
              <a:t>Back Office – </a:t>
            </a:r>
            <a:r>
              <a:rPr lang="it-IT" dirty="0" err="1">
                <a:solidFill>
                  <a:srgbClr val="FFFFFF"/>
                </a:solidFill>
              </a:rPr>
              <a:t>Event</a:t>
            </a:r>
            <a:r>
              <a:rPr lang="it-IT" dirty="0">
                <a:solidFill>
                  <a:srgbClr val="FFFFFF"/>
                </a:solidFill>
              </a:rPr>
              <a:t> Manager</a:t>
            </a:r>
            <a:br>
              <a:rPr lang="it-IT" dirty="0">
                <a:solidFill>
                  <a:srgbClr val="EBEBEB"/>
                </a:solidFill>
              </a:rPr>
            </a:br>
            <a:r>
              <a:rPr lang="it-IT" dirty="0">
                <a:solidFill>
                  <a:srgbClr val="EBEBEB"/>
                </a:solidFill>
              </a:rPr>
              <a:t> 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6A88F83-E8F1-42BF-B25C-0019DA121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348" y="3184084"/>
            <a:ext cx="7497221" cy="2029108"/>
          </a:xfrm>
          <a:prstGeom prst="rect">
            <a:avLst/>
          </a:prstGeom>
        </p:spPr>
      </p:pic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F46DAE7-7399-41CE-9ADF-F03FF2FDF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819" y="2659989"/>
            <a:ext cx="8946541" cy="4195481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Operazioni per la gestione dei Settori: </a:t>
            </a:r>
          </a:p>
          <a:p>
            <a:pPr>
              <a:buClr>
                <a:schemeClr val="tx1"/>
              </a:buClr>
            </a:pPr>
            <a:r>
              <a:rPr lang="it-IT" dirty="0"/>
              <a:t>Update Sector</a:t>
            </a:r>
          </a:p>
          <a:p>
            <a:pPr>
              <a:buClr>
                <a:schemeClr val="tx1"/>
              </a:buClr>
            </a:pPr>
            <a:r>
              <a:rPr lang="it-IT" dirty="0"/>
              <a:t>Save Sector</a:t>
            </a:r>
          </a:p>
          <a:p>
            <a:pPr>
              <a:buClr>
                <a:schemeClr val="tx1"/>
              </a:buClr>
            </a:pPr>
            <a:r>
              <a:rPr lang="it-IT" dirty="0"/>
              <a:t>Delete Sector</a:t>
            </a:r>
          </a:p>
          <a:p>
            <a:pPr>
              <a:buClr>
                <a:schemeClr val="tx1"/>
              </a:buClr>
            </a:pPr>
            <a:r>
              <a:rPr lang="it-IT" dirty="0"/>
              <a:t>Search Sector</a:t>
            </a:r>
          </a:p>
          <a:p>
            <a:pPr>
              <a:buClr>
                <a:schemeClr val="tx1"/>
              </a:buClr>
            </a:pPr>
            <a:r>
              <a:rPr lang="it-IT" dirty="0"/>
              <a:t>Clear</a:t>
            </a:r>
          </a:p>
        </p:txBody>
      </p:sp>
    </p:spTree>
    <p:extLst>
      <p:ext uri="{BB962C8B-B14F-4D97-AF65-F5344CB8AC3E}">
        <p14:creationId xmlns:p14="http://schemas.microsoft.com/office/powerpoint/2010/main" val="1447848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F3FC718-FDE3-4EF7-921E-A5F374EAF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95895DE-16AD-4DC4-A564-9C0A063C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873" y="1627632"/>
            <a:ext cx="3108626" cy="1444752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it-IT" sz="3200" dirty="0">
                <a:solidFill>
                  <a:srgbClr val="EBEBEB"/>
                </a:solidFill>
              </a:rPr>
              <a:t>Back Office – </a:t>
            </a:r>
            <a:r>
              <a:rPr lang="it-IT" sz="3200" dirty="0" err="1">
                <a:solidFill>
                  <a:srgbClr val="EBEBEB"/>
                </a:solidFill>
              </a:rPr>
              <a:t>Event</a:t>
            </a:r>
            <a:r>
              <a:rPr lang="it-IT" sz="3200" dirty="0">
                <a:solidFill>
                  <a:srgbClr val="EBEBEB"/>
                </a:solidFill>
              </a:rPr>
              <a:t> Manager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FFE49AD-512D-400C-BD78-76857755A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873" y="3186565"/>
            <a:ext cx="3108057" cy="2947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cap="all" dirty="0" err="1">
                <a:solidFill>
                  <a:srgbClr val="FFFFFF"/>
                </a:solidFill>
              </a:rPr>
              <a:t>Operazioni</a:t>
            </a:r>
            <a:r>
              <a:rPr lang="en-US" sz="1400" cap="all" dirty="0">
                <a:solidFill>
                  <a:srgbClr val="FFFFFF"/>
                </a:solidFill>
              </a:rPr>
              <a:t> per la </a:t>
            </a:r>
            <a:r>
              <a:rPr lang="en-US" sz="1400" cap="all" dirty="0" err="1">
                <a:solidFill>
                  <a:srgbClr val="FFFFFF"/>
                </a:solidFill>
              </a:rPr>
              <a:t>gestione</a:t>
            </a:r>
            <a:r>
              <a:rPr lang="en-US" sz="1400" cap="all" dirty="0">
                <a:solidFill>
                  <a:srgbClr val="FFFFFF"/>
                </a:solidFill>
              </a:rPr>
              <a:t> </a:t>
            </a:r>
            <a:r>
              <a:rPr lang="en-US" sz="1400" cap="all" dirty="0" err="1">
                <a:solidFill>
                  <a:srgbClr val="FFFFFF"/>
                </a:solidFill>
              </a:rPr>
              <a:t>delle</a:t>
            </a:r>
            <a:r>
              <a:rPr lang="en-US" sz="1400" cap="all" dirty="0">
                <a:solidFill>
                  <a:srgbClr val="FFFFFF"/>
                </a:solidFill>
              </a:rPr>
              <a:t> </a:t>
            </a:r>
            <a:r>
              <a:rPr lang="en-US" sz="1400" cap="all" dirty="0" err="1">
                <a:solidFill>
                  <a:srgbClr val="FFFFFF"/>
                </a:solidFill>
              </a:rPr>
              <a:t>statistiche</a:t>
            </a:r>
            <a:r>
              <a:rPr lang="en-US" sz="1400" cap="all" dirty="0">
                <a:solidFill>
                  <a:srgbClr val="FFFFFF"/>
                </a:solidFill>
              </a:rPr>
              <a:t>  </a:t>
            </a:r>
            <a:r>
              <a:rPr lang="en-US" sz="1400" cap="all" dirty="0" err="1">
                <a:solidFill>
                  <a:srgbClr val="FFFFFF"/>
                </a:solidFill>
              </a:rPr>
              <a:t>Evento</a:t>
            </a:r>
            <a:endParaRPr lang="en-US" sz="1400" cap="all" dirty="0">
              <a:solidFill>
                <a:srgbClr val="FFFFFF"/>
              </a:solidFill>
            </a:endParaRPr>
          </a:p>
        </p:txBody>
      </p:sp>
      <p:sp>
        <p:nvSpPr>
          <p:cNvPr id="21" name="Freeform 11">
            <a:extLst>
              <a:ext uri="{FF2B5EF4-FFF2-40B4-BE49-F238E27FC236}">
                <a16:creationId xmlns:a16="http://schemas.microsoft.com/office/drawing/2014/main" id="{FAA0F719-3DC8-4F08-AD8F-5A845658CB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Freeform: Shape 22">
            <a:extLst>
              <a:ext uri="{FF2B5EF4-FFF2-40B4-BE49-F238E27FC236}">
                <a16:creationId xmlns:a16="http://schemas.microsoft.com/office/drawing/2014/main" id="{7DCB61BE-FA0F-4EFB-BE0E-268BAD8E3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4747655" y="-586345"/>
            <a:ext cx="6858001" cy="8030691"/>
          </a:xfrm>
          <a:custGeom>
            <a:avLst/>
            <a:gdLst>
              <a:gd name="connsiteX0" fmla="*/ 6858001 w 6858001"/>
              <a:gd name="connsiteY0" fmla="*/ 1177 h 8030691"/>
              <a:gd name="connsiteX1" fmla="*/ 6858001 w 6858001"/>
              <a:gd name="connsiteY1" fmla="*/ 1344715 h 8030691"/>
              <a:gd name="connsiteX2" fmla="*/ 6858000 w 6858001"/>
              <a:gd name="connsiteY2" fmla="*/ 1344715 h 8030691"/>
              <a:gd name="connsiteX3" fmla="*/ 6858000 w 6858001"/>
              <a:gd name="connsiteY3" fmla="*/ 8030691 h 8030691"/>
              <a:gd name="connsiteX4" fmla="*/ 0 w 6858001"/>
              <a:gd name="connsiteY4" fmla="*/ 8030690 h 8030691"/>
              <a:gd name="connsiteX5" fmla="*/ 0 w 6858001"/>
              <a:gd name="connsiteY5" fmla="*/ 477747 h 8030691"/>
              <a:gd name="connsiteX6" fmla="*/ 1 w 6858001"/>
              <a:gd name="connsiteY6" fmla="*/ 477747 h 8030691"/>
              <a:gd name="connsiteX7" fmla="*/ 1 w 6858001"/>
              <a:gd name="connsiteY7" fmla="*/ 0 h 8030691"/>
              <a:gd name="connsiteX8" fmla="*/ 40463 w 6858001"/>
              <a:gd name="connsiteY8" fmla="*/ 5883 h 8030691"/>
              <a:gd name="connsiteX9" fmla="*/ 159107 w 6858001"/>
              <a:gd name="connsiteY9" fmla="*/ 23196 h 8030691"/>
              <a:gd name="connsiteX10" fmla="*/ 245518 w 6858001"/>
              <a:gd name="connsiteY10" fmla="*/ 35299 h 8030691"/>
              <a:gd name="connsiteX11" fmla="*/ 348388 w 6858001"/>
              <a:gd name="connsiteY11" fmla="*/ 48074 h 8030691"/>
              <a:gd name="connsiteX12" fmla="*/ 470460 w 6858001"/>
              <a:gd name="connsiteY12" fmla="*/ 63370 h 8030691"/>
              <a:gd name="connsiteX13" fmla="*/ 605563 w 6858001"/>
              <a:gd name="connsiteY13" fmla="*/ 79507 h 8030691"/>
              <a:gd name="connsiteX14" fmla="*/ 757810 w 6858001"/>
              <a:gd name="connsiteY14" fmla="*/ 96484 h 8030691"/>
              <a:gd name="connsiteX15" fmla="*/ 923774 w 6858001"/>
              <a:gd name="connsiteY15" fmla="*/ 114469 h 8030691"/>
              <a:gd name="connsiteX16" fmla="*/ 1104139 w 6858001"/>
              <a:gd name="connsiteY16" fmla="*/ 132455 h 8030691"/>
              <a:gd name="connsiteX17" fmla="*/ 1296163 w 6858001"/>
              <a:gd name="connsiteY17" fmla="*/ 150776 h 8030691"/>
              <a:gd name="connsiteX18" fmla="*/ 1503275 w 6858001"/>
              <a:gd name="connsiteY18" fmla="*/ 167753 h 8030691"/>
              <a:gd name="connsiteX19" fmla="*/ 1719988 w 6858001"/>
              <a:gd name="connsiteY19" fmla="*/ 184058 h 8030691"/>
              <a:gd name="connsiteX20" fmla="*/ 1949045 w 6858001"/>
              <a:gd name="connsiteY20" fmla="*/ 198850 h 8030691"/>
              <a:gd name="connsiteX21" fmla="*/ 2187703 w 6858001"/>
              <a:gd name="connsiteY21" fmla="*/ 212969 h 8030691"/>
              <a:gd name="connsiteX22" fmla="*/ 2436649 w 6858001"/>
              <a:gd name="connsiteY22" fmla="*/ 226249 h 8030691"/>
              <a:gd name="connsiteX23" fmla="*/ 2564208 w 6858001"/>
              <a:gd name="connsiteY23" fmla="*/ 230955 h 8030691"/>
              <a:gd name="connsiteX24" fmla="*/ 2694509 w 6858001"/>
              <a:gd name="connsiteY24" fmla="*/ 236166 h 8030691"/>
              <a:gd name="connsiteX25" fmla="*/ 2826869 w 6858001"/>
              <a:gd name="connsiteY25" fmla="*/ 241040 h 8030691"/>
              <a:gd name="connsiteX26" fmla="*/ 2959914 w 6858001"/>
              <a:gd name="connsiteY26" fmla="*/ 244234 h 8030691"/>
              <a:gd name="connsiteX27" fmla="*/ 3095702 w 6858001"/>
              <a:gd name="connsiteY27" fmla="*/ 247092 h 8030691"/>
              <a:gd name="connsiteX28" fmla="*/ 3232862 w 6858001"/>
              <a:gd name="connsiteY28" fmla="*/ 250117 h 8030691"/>
              <a:gd name="connsiteX29" fmla="*/ 3372766 w 6858001"/>
              <a:gd name="connsiteY29" fmla="*/ 252134 h 8030691"/>
              <a:gd name="connsiteX30" fmla="*/ 3514040 w 6858001"/>
              <a:gd name="connsiteY30" fmla="*/ 252134 h 8030691"/>
              <a:gd name="connsiteX31" fmla="*/ 3656686 w 6858001"/>
              <a:gd name="connsiteY31" fmla="*/ 253143 h 8030691"/>
              <a:gd name="connsiteX32" fmla="*/ 3800705 w 6858001"/>
              <a:gd name="connsiteY32" fmla="*/ 252134 h 8030691"/>
              <a:gd name="connsiteX33" fmla="*/ 3946780 w 6858001"/>
              <a:gd name="connsiteY33" fmla="*/ 250117 h 8030691"/>
              <a:gd name="connsiteX34" fmla="*/ 4092856 w 6858001"/>
              <a:gd name="connsiteY34" fmla="*/ 248268 h 8030691"/>
              <a:gd name="connsiteX35" fmla="*/ 4240988 w 6858001"/>
              <a:gd name="connsiteY35" fmla="*/ 244234 h 8030691"/>
              <a:gd name="connsiteX36" fmla="*/ 4390492 w 6858001"/>
              <a:gd name="connsiteY36" fmla="*/ 240032 h 8030691"/>
              <a:gd name="connsiteX37" fmla="*/ 4539997 w 6858001"/>
              <a:gd name="connsiteY37" fmla="*/ 235157 h 8030691"/>
              <a:gd name="connsiteX38" fmla="*/ 4690873 w 6858001"/>
              <a:gd name="connsiteY38" fmla="*/ 228266 h 8030691"/>
              <a:gd name="connsiteX39" fmla="*/ 4843120 w 6858001"/>
              <a:gd name="connsiteY39" fmla="*/ 220029 h 8030691"/>
              <a:gd name="connsiteX40" fmla="*/ 4996054 w 6858001"/>
              <a:gd name="connsiteY40" fmla="*/ 212129 h 8030691"/>
              <a:gd name="connsiteX41" fmla="*/ 5148987 w 6858001"/>
              <a:gd name="connsiteY41" fmla="*/ 202044 h 8030691"/>
              <a:gd name="connsiteX42" fmla="*/ 5303978 w 6858001"/>
              <a:gd name="connsiteY42" fmla="*/ 189941 h 8030691"/>
              <a:gd name="connsiteX43" fmla="*/ 5456911 w 6858001"/>
              <a:gd name="connsiteY43" fmla="*/ 177839 h 8030691"/>
              <a:gd name="connsiteX44" fmla="*/ 5612588 w 6858001"/>
              <a:gd name="connsiteY44" fmla="*/ 163887 h 8030691"/>
              <a:gd name="connsiteX45" fmla="*/ 5768950 w 6858001"/>
              <a:gd name="connsiteY45" fmla="*/ 148591 h 8030691"/>
              <a:gd name="connsiteX46" fmla="*/ 5923255 w 6858001"/>
              <a:gd name="connsiteY46" fmla="*/ 132455 h 8030691"/>
              <a:gd name="connsiteX47" fmla="*/ 6079618 w 6858001"/>
              <a:gd name="connsiteY47" fmla="*/ 113629 h 8030691"/>
              <a:gd name="connsiteX48" fmla="*/ 6235294 w 6858001"/>
              <a:gd name="connsiteY48" fmla="*/ 93458 h 8030691"/>
              <a:gd name="connsiteX49" fmla="*/ 6391657 w 6858001"/>
              <a:gd name="connsiteY49" fmla="*/ 73455 h 8030691"/>
              <a:gd name="connsiteX50" fmla="*/ 6547333 w 6858001"/>
              <a:gd name="connsiteY50" fmla="*/ 50091 h 8030691"/>
              <a:gd name="connsiteX51" fmla="*/ 6702324 w 6858001"/>
              <a:gd name="connsiteY51" fmla="*/ 26222 h 803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8030691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8030691"/>
                </a:lnTo>
                <a:lnTo>
                  <a:pt x="0" y="8030690"/>
                </a:lnTo>
                <a:lnTo>
                  <a:pt x="0" y="477747"/>
                </a:lnTo>
                <a:lnTo>
                  <a:pt x="1" y="477747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4"/>
                </a:lnTo>
                <a:lnTo>
                  <a:pt x="470460" y="63370"/>
                </a:lnTo>
                <a:lnTo>
                  <a:pt x="605563" y="79507"/>
                </a:lnTo>
                <a:lnTo>
                  <a:pt x="757810" y="96484"/>
                </a:lnTo>
                <a:lnTo>
                  <a:pt x="923774" y="114469"/>
                </a:lnTo>
                <a:lnTo>
                  <a:pt x="1104139" y="132455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50"/>
                </a:lnTo>
                <a:lnTo>
                  <a:pt x="2187703" y="212969"/>
                </a:lnTo>
                <a:lnTo>
                  <a:pt x="2436649" y="226249"/>
                </a:lnTo>
                <a:lnTo>
                  <a:pt x="2564208" y="230955"/>
                </a:lnTo>
                <a:lnTo>
                  <a:pt x="2694509" y="236166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2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3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4B31EAA-7423-46F7-9B90-4AB2B09C3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2397A0ED-D9FF-45A1-BCCC-8F7178188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582" y="1648178"/>
            <a:ext cx="7606436" cy="312757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15430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5F3FC718-FDE3-4EF7-921E-A5F374EAF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95895DE-16AD-4DC4-A564-9C0A063C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855" y="1447799"/>
            <a:ext cx="3108626" cy="144475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b="0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Back Office – Event Manager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FFE49AD-512D-400C-BD78-76857755A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855" y="3072385"/>
            <a:ext cx="3108057" cy="294741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1400" cap="all" dirty="0" err="1">
                <a:solidFill>
                  <a:srgbClr val="FFFFFF"/>
                </a:solidFill>
              </a:rPr>
              <a:t>Operazioni</a:t>
            </a:r>
            <a:r>
              <a:rPr lang="en-US" sz="1400" cap="all" dirty="0">
                <a:solidFill>
                  <a:srgbClr val="FFFFFF"/>
                </a:solidFill>
              </a:rPr>
              <a:t> per la </a:t>
            </a:r>
            <a:r>
              <a:rPr lang="en-US" sz="1400" cap="all" dirty="0" err="1">
                <a:solidFill>
                  <a:srgbClr val="FFFFFF"/>
                </a:solidFill>
              </a:rPr>
              <a:t>gestione</a:t>
            </a:r>
            <a:r>
              <a:rPr lang="en-US" sz="1400" cap="all" dirty="0">
                <a:solidFill>
                  <a:srgbClr val="FFFFFF"/>
                </a:solidFill>
              </a:rPr>
              <a:t> </a:t>
            </a:r>
            <a:r>
              <a:rPr lang="en-US" sz="1400" cap="all" dirty="0" err="1">
                <a:solidFill>
                  <a:srgbClr val="FFFFFF"/>
                </a:solidFill>
              </a:rPr>
              <a:t>delle</a:t>
            </a:r>
            <a:r>
              <a:rPr lang="en-US" sz="1400" cap="all" dirty="0">
                <a:solidFill>
                  <a:srgbClr val="FFFFFF"/>
                </a:solidFill>
              </a:rPr>
              <a:t> </a:t>
            </a:r>
            <a:r>
              <a:rPr lang="en-US" sz="1400" cap="all" dirty="0" err="1">
                <a:solidFill>
                  <a:srgbClr val="FFFFFF"/>
                </a:solidFill>
              </a:rPr>
              <a:t>statistiche</a:t>
            </a:r>
            <a:r>
              <a:rPr lang="en-US" sz="1400" cap="all" dirty="0">
                <a:solidFill>
                  <a:srgbClr val="FFFFFF"/>
                </a:solidFill>
              </a:rPr>
              <a:t> </a:t>
            </a:r>
            <a:r>
              <a:rPr lang="en-US" sz="1400" cap="all" dirty="0" err="1">
                <a:solidFill>
                  <a:srgbClr val="FFFFFF"/>
                </a:solidFill>
              </a:rPr>
              <a:t>utente</a:t>
            </a:r>
            <a:r>
              <a:rPr lang="en-US" sz="1400" cap="all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67" name="Freeform 11">
            <a:extLst>
              <a:ext uri="{FF2B5EF4-FFF2-40B4-BE49-F238E27FC236}">
                <a16:creationId xmlns:a16="http://schemas.microsoft.com/office/drawing/2014/main" id="{FAA0F719-3DC8-4F08-AD8F-5A845658CB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9" name="Freeform: Shape 68">
            <a:extLst>
              <a:ext uri="{FF2B5EF4-FFF2-40B4-BE49-F238E27FC236}">
                <a16:creationId xmlns:a16="http://schemas.microsoft.com/office/drawing/2014/main" id="{7DCB61BE-FA0F-4EFB-BE0E-268BAD8E3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4747655" y="-586345"/>
            <a:ext cx="6858001" cy="8030691"/>
          </a:xfrm>
          <a:custGeom>
            <a:avLst/>
            <a:gdLst>
              <a:gd name="connsiteX0" fmla="*/ 6858001 w 6858001"/>
              <a:gd name="connsiteY0" fmla="*/ 1177 h 8030691"/>
              <a:gd name="connsiteX1" fmla="*/ 6858001 w 6858001"/>
              <a:gd name="connsiteY1" fmla="*/ 1344715 h 8030691"/>
              <a:gd name="connsiteX2" fmla="*/ 6858000 w 6858001"/>
              <a:gd name="connsiteY2" fmla="*/ 1344715 h 8030691"/>
              <a:gd name="connsiteX3" fmla="*/ 6858000 w 6858001"/>
              <a:gd name="connsiteY3" fmla="*/ 8030691 h 8030691"/>
              <a:gd name="connsiteX4" fmla="*/ 0 w 6858001"/>
              <a:gd name="connsiteY4" fmla="*/ 8030690 h 8030691"/>
              <a:gd name="connsiteX5" fmla="*/ 0 w 6858001"/>
              <a:gd name="connsiteY5" fmla="*/ 477747 h 8030691"/>
              <a:gd name="connsiteX6" fmla="*/ 1 w 6858001"/>
              <a:gd name="connsiteY6" fmla="*/ 477747 h 8030691"/>
              <a:gd name="connsiteX7" fmla="*/ 1 w 6858001"/>
              <a:gd name="connsiteY7" fmla="*/ 0 h 8030691"/>
              <a:gd name="connsiteX8" fmla="*/ 40463 w 6858001"/>
              <a:gd name="connsiteY8" fmla="*/ 5883 h 8030691"/>
              <a:gd name="connsiteX9" fmla="*/ 159107 w 6858001"/>
              <a:gd name="connsiteY9" fmla="*/ 23196 h 8030691"/>
              <a:gd name="connsiteX10" fmla="*/ 245518 w 6858001"/>
              <a:gd name="connsiteY10" fmla="*/ 35299 h 8030691"/>
              <a:gd name="connsiteX11" fmla="*/ 348388 w 6858001"/>
              <a:gd name="connsiteY11" fmla="*/ 48074 h 8030691"/>
              <a:gd name="connsiteX12" fmla="*/ 470460 w 6858001"/>
              <a:gd name="connsiteY12" fmla="*/ 63370 h 8030691"/>
              <a:gd name="connsiteX13" fmla="*/ 605563 w 6858001"/>
              <a:gd name="connsiteY13" fmla="*/ 79507 h 8030691"/>
              <a:gd name="connsiteX14" fmla="*/ 757810 w 6858001"/>
              <a:gd name="connsiteY14" fmla="*/ 96484 h 8030691"/>
              <a:gd name="connsiteX15" fmla="*/ 923774 w 6858001"/>
              <a:gd name="connsiteY15" fmla="*/ 114469 h 8030691"/>
              <a:gd name="connsiteX16" fmla="*/ 1104139 w 6858001"/>
              <a:gd name="connsiteY16" fmla="*/ 132455 h 8030691"/>
              <a:gd name="connsiteX17" fmla="*/ 1296163 w 6858001"/>
              <a:gd name="connsiteY17" fmla="*/ 150776 h 8030691"/>
              <a:gd name="connsiteX18" fmla="*/ 1503275 w 6858001"/>
              <a:gd name="connsiteY18" fmla="*/ 167753 h 8030691"/>
              <a:gd name="connsiteX19" fmla="*/ 1719988 w 6858001"/>
              <a:gd name="connsiteY19" fmla="*/ 184058 h 8030691"/>
              <a:gd name="connsiteX20" fmla="*/ 1949045 w 6858001"/>
              <a:gd name="connsiteY20" fmla="*/ 198850 h 8030691"/>
              <a:gd name="connsiteX21" fmla="*/ 2187703 w 6858001"/>
              <a:gd name="connsiteY21" fmla="*/ 212969 h 8030691"/>
              <a:gd name="connsiteX22" fmla="*/ 2436649 w 6858001"/>
              <a:gd name="connsiteY22" fmla="*/ 226249 h 8030691"/>
              <a:gd name="connsiteX23" fmla="*/ 2564208 w 6858001"/>
              <a:gd name="connsiteY23" fmla="*/ 230955 h 8030691"/>
              <a:gd name="connsiteX24" fmla="*/ 2694509 w 6858001"/>
              <a:gd name="connsiteY24" fmla="*/ 236166 h 8030691"/>
              <a:gd name="connsiteX25" fmla="*/ 2826869 w 6858001"/>
              <a:gd name="connsiteY25" fmla="*/ 241040 h 8030691"/>
              <a:gd name="connsiteX26" fmla="*/ 2959914 w 6858001"/>
              <a:gd name="connsiteY26" fmla="*/ 244234 h 8030691"/>
              <a:gd name="connsiteX27" fmla="*/ 3095702 w 6858001"/>
              <a:gd name="connsiteY27" fmla="*/ 247092 h 8030691"/>
              <a:gd name="connsiteX28" fmla="*/ 3232862 w 6858001"/>
              <a:gd name="connsiteY28" fmla="*/ 250117 h 8030691"/>
              <a:gd name="connsiteX29" fmla="*/ 3372766 w 6858001"/>
              <a:gd name="connsiteY29" fmla="*/ 252134 h 8030691"/>
              <a:gd name="connsiteX30" fmla="*/ 3514040 w 6858001"/>
              <a:gd name="connsiteY30" fmla="*/ 252134 h 8030691"/>
              <a:gd name="connsiteX31" fmla="*/ 3656686 w 6858001"/>
              <a:gd name="connsiteY31" fmla="*/ 253143 h 8030691"/>
              <a:gd name="connsiteX32" fmla="*/ 3800705 w 6858001"/>
              <a:gd name="connsiteY32" fmla="*/ 252134 h 8030691"/>
              <a:gd name="connsiteX33" fmla="*/ 3946780 w 6858001"/>
              <a:gd name="connsiteY33" fmla="*/ 250117 h 8030691"/>
              <a:gd name="connsiteX34" fmla="*/ 4092856 w 6858001"/>
              <a:gd name="connsiteY34" fmla="*/ 248268 h 8030691"/>
              <a:gd name="connsiteX35" fmla="*/ 4240988 w 6858001"/>
              <a:gd name="connsiteY35" fmla="*/ 244234 h 8030691"/>
              <a:gd name="connsiteX36" fmla="*/ 4390492 w 6858001"/>
              <a:gd name="connsiteY36" fmla="*/ 240032 h 8030691"/>
              <a:gd name="connsiteX37" fmla="*/ 4539997 w 6858001"/>
              <a:gd name="connsiteY37" fmla="*/ 235157 h 8030691"/>
              <a:gd name="connsiteX38" fmla="*/ 4690873 w 6858001"/>
              <a:gd name="connsiteY38" fmla="*/ 228266 h 8030691"/>
              <a:gd name="connsiteX39" fmla="*/ 4843120 w 6858001"/>
              <a:gd name="connsiteY39" fmla="*/ 220029 h 8030691"/>
              <a:gd name="connsiteX40" fmla="*/ 4996054 w 6858001"/>
              <a:gd name="connsiteY40" fmla="*/ 212129 h 8030691"/>
              <a:gd name="connsiteX41" fmla="*/ 5148987 w 6858001"/>
              <a:gd name="connsiteY41" fmla="*/ 202044 h 8030691"/>
              <a:gd name="connsiteX42" fmla="*/ 5303978 w 6858001"/>
              <a:gd name="connsiteY42" fmla="*/ 189941 h 8030691"/>
              <a:gd name="connsiteX43" fmla="*/ 5456911 w 6858001"/>
              <a:gd name="connsiteY43" fmla="*/ 177839 h 8030691"/>
              <a:gd name="connsiteX44" fmla="*/ 5612588 w 6858001"/>
              <a:gd name="connsiteY44" fmla="*/ 163887 h 8030691"/>
              <a:gd name="connsiteX45" fmla="*/ 5768950 w 6858001"/>
              <a:gd name="connsiteY45" fmla="*/ 148591 h 8030691"/>
              <a:gd name="connsiteX46" fmla="*/ 5923255 w 6858001"/>
              <a:gd name="connsiteY46" fmla="*/ 132455 h 8030691"/>
              <a:gd name="connsiteX47" fmla="*/ 6079618 w 6858001"/>
              <a:gd name="connsiteY47" fmla="*/ 113629 h 8030691"/>
              <a:gd name="connsiteX48" fmla="*/ 6235294 w 6858001"/>
              <a:gd name="connsiteY48" fmla="*/ 93458 h 8030691"/>
              <a:gd name="connsiteX49" fmla="*/ 6391657 w 6858001"/>
              <a:gd name="connsiteY49" fmla="*/ 73455 h 8030691"/>
              <a:gd name="connsiteX50" fmla="*/ 6547333 w 6858001"/>
              <a:gd name="connsiteY50" fmla="*/ 50091 h 8030691"/>
              <a:gd name="connsiteX51" fmla="*/ 6702324 w 6858001"/>
              <a:gd name="connsiteY51" fmla="*/ 26222 h 803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8030691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8030691"/>
                </a:lnTo>
                <a:lnTo>
                  <a:pt x="0" y="8030690"/>
                </a:lnTo>
                <a:lnTo>
                  <a:pt x="0" y="477747"/>
                </a:lnTo>
                <a:lnTo>
                  <a:pt x="1" y="477747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4"/>
                </a:lnTo>
                <a:lnTo>
                  <a:pt x="470460" y="63370"/>
                </a:lnTo>
                <a:lnTo>
                  <a:pt x="605563" y="79507"/>
                </a:lnTo>
                <a:lnTo>
                  <a:pt x="757810" y="96484"/>
                </a:lnTo>
                <a:lnTo>
                  <a:pt x="923774" y="114469"/>
                </a:lnTo>
                <a:lnTo>
                  <a:pt x="1104139" y="132455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50"/>
                </a:lnTo>
                <a:lnTo>
                  <a:pt x="2187703" y="212969"/>
                </a:lnTo>
                <a:lnTo>
                  <a:pt x="2436649" y="226249"/>
                </a:lnTo>
                <a:lnTo>
                  <a:pt x="2564208" y="230955"/>
                </a:lnTo>
                <a:lnTo>
                  <a:pt x="2694509" y="236166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2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3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4B31EAA-7423-46F7-9B90-4AB2B09C3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4C3D965-E2BB-4F4B-9AC2-ED060044E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364" y="1854820"/>
            <a:ext cx="7544853" cy="285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3783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9362849A-570D-49DB-954C-63F144E88A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CA42011-E478-428B-9D15-A98E338BF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0" name="Freeform 7">
            <a:extLst>
              <a:ext uri="{FF2B5EF4-FFF2-40B4-BE49-F238E27FC236}">
                <a16:creationId xmlns:a16="http://schemas.microsoft.com/office/drawing/2014/main" id="{9ED2773C-FE51-4632-BA46-036BDCDA6E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95895DE-16AD-4DC4-A564-9C0A063C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8558" y="507584"/>
            <a:ext cx="9252154" cy="101665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0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Back Office – Event Manager</a:t>
            </a:r>
          </a:p>
        </p:txBody>
      </p:sp>
      <p:sp useBgFill="1">
        <p:nvSpPr>
          <p:cNvPr id="62" name="Freeform: Shape 61">
            <a:extLst>
              <a:ext uri="{FF2B5EF4-FFF2-40B4-BE49-F238E27FC236}">
                <a16:creationId xmlns:a16="http://schemas.microsoft.com/office/drawing/2014/main" id="{E02F9158-C4C2-46A8-BE73-A4F77E139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FFE49AD-512D-400C-BD78-76857755A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5265" y="1366522"/>
            <a:ext cx="7596147" cy="365868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cap="all" dirty="0" err="1">
                <a:solidFill>
                  <a:schemeClr val="bg1"/>
                </a:solidFill>
              </a:rPr>
              <a:t>Librerie</a:t>
            </a:r>
            <a:r>
              <a:rPr lang="en-US" cap="all" dirty="0">
                <a:solidFill>
                  <a:schemeClr val="bg1"/>
                </a:solidFill>
              </a:rPr>
              <a:t> </a:t>
            </a:r>
            <a:r>
              <a:rPr lang="en-US" cap="all" dirty="0" err="1">
                <a:solidFill>
                  <a:schemeClr val="bg1"/>
                </a:solidFill>
              </a:rPr>
              <a:t>utilizzate</a:t>
            </a:r>
            <a:endParaRPr lang="en-US" cap="all" dirty="0">
              <a:solidFill>
                <a:schemeClr val="bg1"/>
              </a:solidFill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FB0FFDF-8672-4963-BF5F-9B9D0096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083" y="3537235"/>
            <a:ext cx="1905000" cy="19050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3B31F1E-B51F-453F-BBC7-8ACDC825A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69" y="3537235"/>
            <a:ext cx="2724150" cy="167640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0E200B98-DEC4-40B8-AFC1-CC51D493AA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349" y="3537235"/>
            <a:ext cx="2247185" cy="1380759"/>
          </a:xfrm>
          <a:prstGeom prst="rect">
            <a:avLst/>
          </a:prstGeom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E4138AA6-D812-4FF2-A408-42719BC95F0C}"/>
              </a:ext>
            </a:extLst>
          </p:cNvPr>
          <p:cNvSpPr/>
          <p:nvPr/>
        </p:nvSpPr>
        <p:spPr>
          <a:xfrm>
            <a:off x="5217864" y="4417159"/>
            <a:ext cx="2467342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600" b="0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Jcalendar</a:t>
            </a:r>
            <a:endParaRPr lang="it-IT" sz="36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it-IT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19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4CD14DB-BB81-479F-A1FC-1C75640E9F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A91B-7CA7-4592-A975-73B1BF8C4C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6A681326-1C9D-44A3-A627-3871BDAE41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2208BAB-5B4D-447B-A409-155E60E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239" y="361537"/>
            <a:ext cx="8947522" cy="1400530"/>
          </a:xfrm>
        </p:spPr>
        <p:txBody>
          <a:bodyPr anchor="ctr">
            <a:normAutofit/>
          </a:bodyPr>
          <a:lstStyle/>
          <a:p>
            <a:pPr algn="ctr"/>
            <a:r>
              <a:rPr lang="it-IT" dirty="0">
                <a:solidFill>
                  <a:srgbClr val="FFFFFF"/>
                </a:solidFill>
              </a:rPr>
              <a:t>Front-End – Web Application</a:t>
            </a:r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3AECB030-32F1-40D4-A6A7-BCEFB30CBD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2239" y="2829399"/>
            <a:ext cx="8946541" cy="3484879"/>
          </a:xfrm>
        </p:spPr>
        <p:txBody>
          <a:bodyPr>
            <a:normAutofit/>
          </a:bodyPr>
          <a:lstStyle/>
          <a:p>
            <a:r>
              <a:rPr lang="it-IT" dirty="0"/>
              <a:t>I principali servizi offerti dal sistema sono 2: </a:t>
            </a:r>
          </a:p>
          <a:p>
            <a:r>
              <a:rPr lang="it-IT" dirty="0"/>
              <a:t>1. Visualizzazione, su un sito web, degli eventi disponibili. </a:t>
            </a:r>
          </a:p>
          <a:p>
            <a:r>
              <a:rPr lang="it-IT" dirty="0"/>
              <a:t>2. Acquisto Biglietto per un evento, dopo la visualizzazione del punto 1.</a:t>
            </a: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BE0D4870-D0E5-4C78-A76D-21C7F4CCC36B}"/>
              </a:ext>
            </a:extLst>
          </p:cNvPr>
          <p:cNvSpPr txBox="1">
            <a:spLocks/>
          </p:cNvSpPr>
          <p:nvPr/>
        </p:nvSpPr>
        <p:spPr>
          <a:xfrm>
            <a:off x="2334884" y="1061802"/>
            <a:ext cx="894752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Funzionalità</a:t>
            </a:r>
          </a:p>
        </p:txBody>
      </p:sp>
    </p:spTree>
    <p:extLst>
      <p:ext uri="{BB962C8B-B14F-4D97-AF65-F5344CB8AC3E}">
        <p14:creationId xmlns:p14="http://schemas.microsoft.com/office/powerpoint/2010/main" val="3342659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one">
  <a:themeElements>
    <a:clrScheme name="Ione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e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ma grung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1_Ione">
  <a:themeElements>
    <a:clrScheme name="Ione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e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e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896</Words>
  <Application>Microsoft Office PowerPoint</Application>
  <PresentationFormat>Widescreen</PresentationFormat>
  <Paragraphs>94</Paragraphs>
  <Slides>22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22</vt:i4>
      </vt:variant>
    </vt:vector>
  </HeadingPairs>
  <TitlesOfParts>
    <vt:vector size="28" baseType="lpstr">
      <vt:lpstr>Arial</vt:lpstr>
      <vt:lpstr>Calibri</vt:lpstr>
      <vt:lpstr>Century Gothic</vt:lpstr>
      <vt:lpstr>Wingdings 3</vt:lpstr>
      <vt:lpstr>Ione</vt:lpstr>
      <vt:lpstr>1_Ione</vt:lpstr>
      <vt:lpstr>Presentazione standard di PowerPoint</vt:lpstr>
      <vt:lpstr>Cos’è EM 17?</vt:lpstr>
      <vt:lpstr>Back Office – Event Manager  </vt:lpstr>
      <vt:lpstr>Back Office – Event Manager</vt:lpstr>
      <vt:lpstr>Back Office – Event Manager  </vt:lpstr>
      <vt:lpstr>Back Office – Event Manager</vt:lpstr>
      <vt:lpstr>Back Office – Event Manager</vt:lpstr>
      <vt:lpstr>Back Office – Event Manager</vt:lpstr>
      <vt:lpstr>Front-End – Web Application</vt:lpstr>
      <vt:lpstr>Front-End – Web Application</vt:lpstr>
      <vt:lpstr>Front-End – Web Application</vt:lpstr>
      <vt:lpstr>Front-End – Web Application</vt:lpstr>
      <vt:lpstr>Front-End – Web Application</vt:lpstr>
      <vt:lpstr>Front-End – Web Application</vt:lpstr>
      <vt:lpstr>Front-End – Web Application</vt:lpstr>
      <vt:lpstr>Front-End – Web Application</vt:lpstr>
      <vt:lpstr>Front-End – Web Application</vt:lpstr>
      <vt:lpstr>Front-End – Web Application</vt:lpstr>
      <vt:lpstr>Front-End – Web Application</vt:lpstr>
      <vt:lpstr>Applicazione Android – Security System</vt:lpstr>
      <vt:lpstr>Android Application</vt:lpstr>
      <vt:lpstr>Android Application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FEDERICO MAGLIONE</dc:creator>
  <cp:lastModifiedBy>FEDERICO MAGLIONE</cp:lastModifiedBy>
  <cp:revision>1</cp:revision>
  <dcterms:created xsi:type="dcterms:W3CDTF">2018-10-30T23:16:02Z</dcterms:created>
  <dcterms:modified xsi:type="dcterms:W3CDTF">2018-10-30T23:20:01Z</dcterms:modified>
</cp:coreProperties>
</file>